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20" r:id="rId2"/>
    <p:sldId id="315" r:id="rId3"/>
    <p:sldId id="1250" r:id="rId4"/>
    <p:sldId id="318" r:id="rId5"/>
    <p:sldId id="293" r:id="rId6"/>
    <p:sldId id="300" r:id="rId7"/>
    <p:sldId id="283" r:id="rId8"/>
    <p:sldId id="310" r:id="rId9"/>
    <p:sldId id="269" r:id="rId10"/>
    <p:sldId id="270" r:id="rId11"/>
    <p:sldId id="275" r:id="rId12"/>
    <p:sldId id="328" r:id="rId13"/>
    <p:sldId id="286" r:id="rId14"/>
    <p:sldId id="329" r:id="rId15"/>
    <p:sldId id="330" r:id="rId16"/>
    <p:sldId id="331" r:id="rId17"/>
    <p:sldId id="332" r:id="rId18"/>
    <p:sldId id="1251" r:id="rId19"/>
    <p:sldId id="1252" r:id="rId20"/>
    <p:sldId id="1253" r:id="rId21"/>
    <p:sldId id="1254" r:id="rId22"/>
    <p:sldId id="1255" r:id="rId23"/>
    <p:sldId id="1256" r:id="rId24"/>
    <p:sldId id="1257" r:id="rId25"/>
    <p:sldId id="1243" r:id="rId26"/>
    <p:sldId id="1258" r:id="rId27"/>
    <p:sldId id="333" r:id="rId28"/>
    <p:sldId id="1259" r:id="rId29"/>
    <p:sldId id="1260" r:id="rId30"/>
    <p:sldId id="324" r:id="rId31"/>
    <p:sldId id="325" r:id="rId32"/>
    <p:sldId id="288" r:id="rId33"/>
    <p:sldId id="29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19C"/>
    <a:srgbClr val="5B9BD5"/>
    <a:srgbClr val="FF0000"/>
    <a:srgbClr val="CBFFCB"/>
    <a:srgbClr val="0004F3"/>
    <a:srgbClr val="0014EA"/>
    <a:srgbClr val="7030A0"/>
    <a:srgbClr val="548235"/>
    <a:srgbClr val="0070C0"/>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474" autoAdjust="0"/>
    <p:restoredTop sz="94660"/>
  </p:normalViewPr>
  <p:slideViewPr>
    <p:cSldViewPr snapToGrid="0">
      <p:cViewPr varScale="1">
        <p:scale>
          <a:sx n="77" d="100"/>
          <a:sy n="77" d="100"/>
        </p:scale>
        <p:origin x="96" y="1140"/>
      </p:cViewPr>
      <p:guideLst/>
    </p:cSldViewPr>
  </p:slideViewPr>
  <p:notesTextViewPr>
    <p:cViewPr>
      <p:scale>
        <a:sx n="1" d="1"/>
        <a:sy n="1" d="1"/>
      </p:scale>
      <p:origin x="0" y="0"/>
    </p:cViewPr>
  </p:notesTextViewPr>
  <p:sorterViewPr>
    <p:cViewPr>
      <p:scale>
        <a:sx n="86" d="100"/>
        <a:sy n="8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CFE72-A70A-4B9C-9981-2E9FA63CD2D3}" type="datetimeFigureOut">
              <a:rPr lang="en-AU" smtClean="0"/>
              <a:t>14/07/2023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757D8-96A0-41FE-B5A4-49C848512382}" type="slidenum">
              <a:rPr lang="en-AU" smtClean="0"/>
              <a:t>‹#›</a:t>
            </a:fld>
            <a:endParaRPr lang="en-AU"/>
          </a:p>
        </p:txBody>
      </p:sp>
    </p:spTree>
    <p:extLst>
      <p:ext uri="{BB962C8B-B14F-4D97-AF65-F5344CB8AC3E}">
        <p14:creationId xmlns:p14="http://schemas.microsoft.com/office/powerpoint/2010/main" val="116434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currently make our 3D models, a quick generalization is worth reflecting on. In the end we follow a linear workflow. Models are rarely used to update a primary data store with new relationship or insight. All new knowledge is embedded in the model.</a:t>
            </a:r>
          </a:p>
        </p:txBody>
      </p:sp>
      <p:sp>
        <p:nvSpPr>
          <p:cNvPr id="4" name="Slide Number Placeholder 3"/>
          <p:cNvSpPr>
            <a:spLocks noGrp="1"/>
          </p:cNvSpPr>
          <p:nvPr>
            <p:ph type="sldNum" sz="quarter" idx="10"/>
          </p:nvPr>
        </p:nvSpPr>
        <p:spPr/>
        <p:txBody>
          <a:bodyPr/>
          <a:lstStyle/>
          <a:p>
            <a:fld id="{594D0290-75CB-4A39-99C5-DED5E41D1938}" type="slidenum">
              <a:rPr lang="en-CA" smtClean="0"/>
              <a:t>2</a:t>
            </a:fld>
            <a:endParaRPr lang="en-CA"/>
          </a:p>
        </p:txBody>
      </p:sp>
    </p:spTree>
    <p:extLst>
      <p:ext uri="{BB962C8B-B14F-4D97-AF65-F5344CB8AC3E}">
        <p14:creationId xmlns:p14="http://schemas.microsoft.com/office/powerpoint/2010/main" val="407812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14/07/2023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3958538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14/07/2023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197035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14/07/2023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3235755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14/07/2023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1976788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D2DF17-B184-415D-BA27-12054AE606DF}" type="datetimeFigureOut">
              <a:rPr lang="en-AU" smtClean="0"/>
              <a:t>14/07/2023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3672527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AD2DF17-B184-415D-BA27-12054AE606DF}" type="datetimeFigureOut">
              <a:rPr lang="en-AU" smtClean="0"/>
              <a:t>14/07/2023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56999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AD2DF17-B184-415D-BA27-12054AE606DF}" type="datetimeFigureOut">
              <a:rPr lang="en-AU" smtClean="0"/>
              <a:t>14/07/2023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56641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AD2DF17-B184-415D-BA27-12054AE606DF}" type="datetimeFigureOut">
              <a:rPr lang="en-AU" smtClean="0"/>
              <a:t>14/07/2023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112391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2DF17-B184-415D-BA27-12054AE606DF}" type="datetimeFigureOut">
              <a:rPr lang="en-AU" smtClean="0"/>
              <a:t>14/07/2023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7B77C07-432C-455F-9E1B-38EA363E236C}" type="slidenum">
              <a:rPr lang="en-AU" smtClean="0"/>
              <a:t>‹#›</a:t>
            </a:fld>
            <a:endParaRPr lang="en-AU"/>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06408" y="166620"/>
            <a:ext cx="855110" cy="41933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0639" y="171521"/>
            <a:ext cx="1101374" cy="361880"/>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82200" y="48850"/>
            <a:ext cx="936134" cy="607222"/>
          </a:xfrm>
          <a:prstGeom prst="rect">
            <a:avLst/>
          </a:prstGeom>
        </p:spPr>
      </p:pic>
    </p:spTree>
    <p:extLst>
      <p:ext uri="{BB962C8B-B14F-4D97-AF65-F5344CB8AC3E}">
        <p14:creationId xmlns:p14="http://schemas.microsoft.com/office/powerpoint/2010/main" val="2801676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D2DF17-B184-415D-BA27-12054AE606DF}" type="datetimeFigureOut">
              <a:rPr lang="en-AU" smtClean="0"/>
              <a:t>14/07/2023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1042837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D2DF17-B184-415D-BA27-12054AE606DF}" type="datetimeFigureOut">
              <a:rPr lang="en-AU" smtClean="0"/>
              <a:t>14/07/2023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195504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D2DF17-B184-415D-BA27-12054AE606DF}" type="datetimeFigureOut">
              <a:rPr lang="en-AU" smtClean="0"/>
              <a:t>14/07/2023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77C07-432C-455F-9E1B-38EA363E236C}" type="slidenum">
              <a:rPr lang="en-AU" smtClean="0"/>
              <a:t>‹#›</a:t>
            </a:fld>
            <a:endParaRPr lang="en-AU"/>
          </a:p>
        </p:txBody>
      </p:sp>
    </p:spTree>
    <p:extLst>
      <p:ext uri="{BB962C8B-B14F-4D97-AF65-F5344CB8AC3E}">
        <p14:creationId xmlns:p14="http://schemas.microsoft.com/office/powerpoint/2010/main" val="700432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emf"/></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emf"/><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058" y="856421"/>
            <a:ext cx="10983884" cy="338554"/>
          </a:xfrm>
          <a:prstGeom prst="rect">
            <a:avLst/>
          </a:prstGeom>
          <a:solidFill>
            <a:srgbClr val="FFFFFF">
              <a:alpha val="63137"/>
            </a:srgbClr>
          </a:solidFill>
        </p:spPr>
        <p:txBody>
          <a:bodyPr wrap="square">
            <a:spAutoFit/>
          </a:bodyPr>
          <a:lstStyle/>
          <a:p>
            <a:pPr algn="ctr">
              <a:spcAft>
                <a:spcPts val="0"/>
              </a:spcAft>
            </a:pPr>
            <a:r>
              <a:rPr lang="fr-FR" sz="1600" u="sng" dirty="0">
                <a:latin typeface="Calibri" panose="020F0502020204030204" pitchFamily="34" charset="0"/>
                <a:ea typeface="Times New Roman" panose="02020603050405020304" pitchFamily="18" charset="0"/>
                <a:cs typeface="Times New Roman" panose="02020603050405020304" pitchFamily="18" charset="0"/>
              </a:rPr>
              <a:t>Mark Jessell</a:t>
            </a:r>
            <a:r>
              <a:rPr lang="fr-FR" sz="1600" dirty="0">
                <a:latin typeface="Calibri" panose="020F0502020204030204" pitchFamily="34" charset="0"/>
                <a:ea typeface="Times New Roman" panose="02020603050405020304" pitchFamily="18" charset="0"/>
                <a:cs typeface="Times New Roman" panose="02020603050405020304" pitchFamily="18" charset="0"/>
              </a:rPr>
              <a:t>, Vitaliy Ogarko, Mark Lindsay, Ranee Joshi, Lachlan Grose, Laurent Ailleres, Michel Nzikou, Guillaume Pirot</a:t>
            </a:r>
            <a:endParaRPr lang="fr-FR" sz="1600" baseline="30000" dirty="0">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2881" y="171520"/>
            <a:ext cx="1739132" cy="571429"/>
          </a:xfrm>
          <a:prstGeom prst="rect">
            <a:avLst/>
          </a:prstGeom>
        </p:spPr>
      </p:pic>
      <p:sp>
        <p:nvSpPr>
          <p:cNvPr id="3" name="Rectangle 2"/>
          <p:cNvSpPr/>
          <p:nvPr/>
        </p:nvSpPr>
        <p:spPr>
          <a:xfrm>
            <a:off x="958868" y="157339"/>
            <a:ext cx="8220199" cy="523220"/>
          </a:xfrm>
          <a:prstGeom prst="rect">
            <a:avLst/>
          </a:prstGeom>
        </p:spPr>
        <p:txBody>
          <a:bodyPr wrap="none">
            <a:spAutoFit/>
          </a:bodyPr>
          <a:lstStyle/>
          <a:p>
            <a:r>
              <a:rPr lang="en-GB" sz="2800" b="1" dirty="0"/>
              <a:t>WP2: Map deconstruction aids 3D model construction</a:t>
            </a:r>
            <a:endParaRPr lang="en-AU" sz="2800" b="1"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9067" y="261226"/>
            <a:ext cx="855110" cy="419333"/>
          </a:xfrm>
          <a:prstGeom prst="rect">
            <a:avLst/>
          </a:prstGeom>
        </p:spPr>
      </p:pic>
      <p:grpSp>
        <p:nvGrpSpPr>
          <p:cNvPr id="22" name="Group 21">
            <a:extLst>
              <a:ext uri="{FF2B5EF4-FFF2-40B4-BE49-F238E27FC236}">
                <a16:creationId xmlns:a16="http://schemas.microsoft.com/office/drawing/2014/main" id="{4997455A-1E3D-4A61-8C50-B8E4BE7C43A7}"/>
              </a:ext>
            </a:extLst>
          </p:cNvPr>
          <p:cNvGrpSpPr/>
          <p:nvPr/>
        </p:nvGrpSpPr>
        <p:grpSpPr>
          <a:xfrm>
            <a:off x="1677671" y="4996085"/>
            <a:ext cx="9039911" cy="2010987"/>
            <a:chOff x="139156" y="4057982"/>
            <a:chExt cx="12345088" cy="2746245"/>
          </a:xfrm>
        </p:grpSpPr>
        <p:sp>
          <p:nvSpPr>
            <p:cNvPr id="5" name="TextBox 4"/>
            <p:cNvSpPr txBox="1"/>
            <p:nvPr/>
          </p:nvSpPr>
          <p:spPr>
            <a:xfrm>
              <a:off x="10218496" y="6434895"/>
              <a:ext cx="2265748" cy="369332"/>
            </a:xfrm>
            <a:prstGeom prst="rect">
              <a:avLst/>
            </a:prstGeom>
            <a:noFill/>
          </p:spPr>
          <p:txBody>
            <a:bodyPr wrap="none" rtlCol="0">
              <a:spAutoFit/>
            </a:bodyPr>
            <a:lstStyle/>
            <a:p>
              <a:r>
                <a:rPr lang="en-AU" i="1" dirty="0">
                  <a:solidFill>
                    <a:schemeClr val="bg1"/>
                  </a:solidFill>
                </a:rPr>
                <a:t>Busselton March 2020</a:t>
              </a:r>
            </a:p>
          </p:txBody>
        </p:sp>
        <p:pic>
          <p:nvPicPr>
            <p:cNvPr id="6" name="Picture 5"/>
            <p:cNvPicPr>
              <a:picLocks noChangeAspect="1"/>
            </p:cNvPicPr>
            <p:nvPr/>
          </p:nvPicPr>
          <p:blipFill>
            <a:blip r:embed="rId4"/>
            <a:stretch>
              <a:fillRect/>
            </a:stretch>
          </p:blipFill>
          <p:spPr>
            <a:xfrm>
              <a:off x="139156" y="4841651"/>
              <a:ext cx="3107257" cy="1509333"/>
            </a:xfrm>
            <a:prstGeom prst="rect">
              <a:avLst/>
            </a:prstGeom>
          </p:spPr>
        </p:pic>
        <p:pic>
          <p:nvPicPr>
            <p:cNvPr id="7" name="Picture 6"/>
            <p:cNvPicPr>
              <a:picLocks noChangeAspect="1"/>
            </p:cNvPicPr>
            <p:nvPr/>
          </p:nvPicPr>
          <p:blipFill>
            <a:blip r:embed="rId5"/>
            <a:stretch>
              <a:fillRect/>
            </a:stretch>
          </p:blipFill>
          <p:spPr>
            <a:xfrm>
              <a:off x="3339968" y="4807071"/>
              <a:ext cx="2818493" cy="161035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73727" y="4151926"/>
              <a:ext cx="855110" cy="419333"/>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8346" y="4057982"/>
              <a:ext cx="936134" cy="607222"/>
            </a:xfrm>
            <a:prstGeom prst="rect">
              <a:avLst/>
            </a:prstGeom>
          </p:spPr>
        </p:pic>
        <p:pic>
          <p:nvPicPr>
            <p:cNvPr id="2" name="Picture 1"/>
            <p:cNvPicPr>
              <a:picLocks noChangeAspect="1"/>
            </p:cNvPicPr>
            <p:nvPr/>
          </p:nvPicPr>
          <p:blipFill>
            <a:blip r:embed="rId8"/>
            <a:stretch>
              <a:fillRect/>
            </a:stretch>
          </p:blipFill>
          <p:spPr>
            <a:xfrm>
              <a:off x="7812782" y="4775348"/>
              <a:ext cx="4084048" cy="1575636"/>
            </a:xfrm>
            <a:prstGeom prst="rect">
              <a:avLst/>
            </a:prstGeom>
          </p:spPr>
        </p:pic>
        <p:pic>
          <p:nvPicPr>
            <p:cNvPr id="16" name="Picture 15" descr="Text&#10;&#10;Description automatically generated">
              <a:extLst>
                <a:ext uri="{FF2B5EF4-FFF2-40B4-BE49-F238E27FC236}">
                  <a16:creationId xmlns:a16="http://schemas.microsoft.com/office/drawing/2014/main" id="{25E5ADB3-315C-448F-A0A0-E07C1C0D55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73464" y="4214128"/>
              <a:ext cx="1265671" cy="451076"/>
            </a:xfrm>
            <a:prstGeom prst="rect">
              <a:avLst/>
            </a:prstGeom>
          </p:spPr>
        </p:pic>
      </p:grpSp>
      <p:grpSp>
        <p:nvGrpSpPr>
          <p:cNvPr id="21" name="Group 20">
            <a:extLst>
              <a:ext uri="{FF2B5EF4-FFF2-40B4-BE49-F238E27FC236}">
                <a16:creationId xmlns:a16="http://schemas.microsoft.com/office/drawing/2014/main" id="{5DAC31E8-4B21-4572-A4AA-1474B9239013}"/>
              </a:ext>
            </a:extLst>
          </p:cNvPr>
          <p:cNvGrpSpPr/>
          <p:nvPr/>
        </p:nvGrpSpPr>
        <p:grpSpPr>
          <a:xfrm>
            <a:off x="2885945" y="1515551"/>
            <a:ext cx="6203663" cy="3227577"/>
            <a:chOff x="4052638" y="1839040"/>
            <a:chExt cx="3606915" cy="1876568"/>
          </a:xfrm>
        </p:grpSpPr>
        <p:pic>
          <p:nvPicPr>
            <p:cNvPr id="19" name="Picture 18" descr="A picture containing graphical user interface&#10;&#10;Description automatically generated">
              <a:extLst>
                <a:ext uri="{FF2B5EF4-FFF2-40B4-BE49-F238E27FC236}">
                  <a16:creationId xmlns:a16="http://schemas.microsoft.com/office/drawing/2014/main" id="{E6D22EE7-F69A-4A35-831F-15EEEF27757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0198" t="2501" r="8045" b="60272"/>
            <a:stretch/>
          </p:blipFill>
          <p:spPr>
            <a:xfrm rot="705468">
              <a:off x="4052638" y="2019031"/>
              <a:ext cx="1460019" cy="1485081"/>
            </a:xfrm>
            <a:prstGeom prst="rect">
              <a:avLst/>
            </a:prstGeom>
            <a:ln>
              <a:solidFill>
                <a:schemeClr val="tx1"/>
              </a:solidFill>
            </a:ln>
          </p:spPr>
        </p:pic>
        <p:pic>
          <p:nvPicPr>
            <p:cNvPr id="20" name="Picture 19">
              <a:extLst>
                <a:ext uri="{FF2B5EF4-FFF2-40B4-BE49-F238E27FC236}">
                  <a16:creationId xmlns:a16="http://schemas.microsoft.com/office/drawing/2014/main" id="{A3B0CCBC-ED65-4859-B467-D38B55D2FC43}"/>
                </a:ext>
              </a:extLst>
            </p:cNvPr>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b="54603"/>
            <a:stretch/>
          </p:blipFill>
          <p:spPr>
            <a:xfrm>
              <a:off x="4575721" y="1846167"/>
              <a:ext cx="2987238" cy="1869441"/>
            </a:xfrm>
            <a:prstGeom prst="rect">
              <a:avLst/>
            </a:prstGeom>
          </p:spPr>
        </p:pic>
        <p:pic>
          <p:nvPicPr>
            <p:cNvPr id="18" name="Picture 17" descr="Diagram&#10;&#10;Description automatically generated">
              <a:extLst>
                <a:ext uri="{FF2B5EF4-FFF2-40B4-BE49-F238E27FC236}">
                  <a16:creationId xmlns:a16="http://schemas.microsoft.com/office/drawing/2014/main" id="{E490116B-AC4C-4E54-940F-488BD94ACD3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9641449">
              <a:off x="6450603" y="1839040"/>
              <a:ext cx="1208950" cy="1668820"/>
            </a:xfrm>
            <a:prstGeom prst="rect">
              <a:avLst/>
            </a:prstGeom>
            <a:ln>
              <a:solidFill>
                <a:schemeClr val="tx1"/>
              </a:solidFill>
            </a:ln>
          </p:spPr>
        </p:pic>
      </p:grpSp>
    </p:spTree>
    <p:extLst>
      <p:ext uri="{BB962C8B-B14F-4D97-AF65-F5344CB8AC3E}">
        <p14:creationId xmlns:p14="http://schemas.microsoft.com/office/powerpoint/2010/main" val="2810370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0450" y="307571"/>
            <a:ext cx="8028399" cy="2893100"/>
          </a:xfrm>
          <a:prstGeom prst="rect">
            <a:avLst/>
          </a:prstGeom>
          <a:noFill/>
        </p:spPr>
        <p:txBody>
          <a:bodyPr wrap="square" rtlCol="0">
            <a:spAutoFit/>
          </a:bodyPr>
          <a:lstStyle/>
          <a:p>
            <a:r>
              <a:rPr lang="en-AU" sz="2800" dirty="0"/>
              <a:t>Two end-member regional 3D modelling scenarios:</a:t>
            </a:r>
          </a:p>
          <a:p>
            <a:endParaRPr lang="en-AU" dirty="0"/>
          </a:p>
          <a:p>
            <a:endParaRPr lang="en-AU" dirty="0"/>
          </a:p>
          <a:p>
            <a:endParaRPr lang="en-AU" dirty="0"/>
          </a:p>
          <a:p>
            <a:pPr marL="800100" lvl="1" indent="-342900">
              <a:buFont typeface="+mj-lt"/>
              <a:buAutoNum type="arabicPeriod"/>
            </a:pPr>
            <a:r>
              <a:rPr lang="en-AU" sz="2000" dirty="0"/>
              <a:t>Geological constraints come FIRST</a:t>
            </a:r>
          </a:p>
          <a:p>
            <a:pPr marL="800100" lvl="1" indent="-342900">
              <a:buFont typeface="+mj-lt"/>
              <a:buAutoNum type="arabicPeriod"/>
            </a:pPr>
            <a:endParaRPr lang="en-AU" sz="2000" dirty="0"/>
          </a:p>
          <a:p>
            <a:pPr marL="800100" lvl="1" indent="-342900">
              <a:buFont typeface="+mj-lt"/>
              <a:buAutoNum type="arabicPeriod"/>
            </a:pPr>
            <a:endParaRPr lang="en-AU" sz="2000" dirty="0"/>
          </a:p>
          <a:p>
            <a:pPr marL="800100" lvl="1" indent="-342900">
              <a:buFont typeface="+mj-lt"/>
              <a:buAutoNum type="arabicPeriod"/>
            </a:pPr>
            <a:endParaRPr lang="en-AU" sz="2000" dirty="0"/>
          </a:p>
          <a:p>
            <a:pPr marL="800100" lvl="1" indent="-342900">
              <a:buFont typeface="+mj-lt"/>
              <a:buAutoNum type="arabicPeriod"/>
            </a:pPr>
            <a:r>
              <a:rPr lang="en-AU" sz="2000" dirty="0"/>
              <a:t>Under cover, so geophysics is FIRST constraint</a:t>
            </a:r>
          </a:p>
        </p:txBody>
      </p:sp>
      <p:sp>
        <p:nvSpPr>
          <p:cNvPr id="7" name="TextBox 6"/>
          <p:cNvSpPr txBox="1"/>
          <p:nvPr/>
        </p:nvSpPr>
        <p:spPr>
          <a:xfrm>
            <a:off x="5223102" y="5333750"/>
            <a:ext cx="1668149" cy="369332"/>
          </a:xfrm>
          <a:prstGeom prst="rect">
            <a:avLst/>
          </a:prstGeom>
          <a:noFill/>
        </p:spPr>
        <p:txBody>
          <a:bodyPr wrap="none" rtlCol="0">
            <a:spAutoFit/>
          </a:bodyPr>
          <a:lstStyle/>
          <a:p>
            <a:r>
              <a:rPr lang="en-AU" dirty="0"/>
              <a:t>GSWA 500K IBG</a:t>
            </a:r>
          </a:p>
        </p:txBody>
      </p:sp>
      <p:sp>
        <p:nvSpPr>
          <p:cNvPr id="4" name="Rectangle 3"/>
          <p:cNvSpPr/>
          <p:nvPr/>
        </p:nvSpPr>
        <p:spPr>
          <a:xfrm>
            <a:off x="6891251" y="1105384"/>
            <a:ext cx="5300749" cy="5752616"/>
          </a:xfrm>
          <a:prstGeom prst="rect">
            <a:avLst/>
          </a:prstGeom>
          <a:solidFill>
            <a:srgbClr val="FEF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Qs</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5751" r="57329" b="2536"/>
          <a:stretch/>
        </p:blipFill>
        <p:spPr>
          <a:xfrm>
            <a:off x="2027965" y="3193834"/>
            <a:ext cx="2332653" cy="3363226"/>
          </a:xfrm>
          <a:prstGeom prst="rect">
            <a:avLst/>
          </a:prstGeom>
        </p:spPr>
      </p:pic>
    </p:spTree>
    <p:extLst>
      <p:ext uri="{BB962C8B-B14F-4D97-AF65-F5344CB8AC3E}">
        <p14:creationId xmlns:p14="http://schemas.microsoft.com/office/powerpoint/2010/main" val="1195385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1295A4D-6026-4F9C-AF41-3923B3149B33}"/>
              </a:ext>
            </a:extLst>
          </p:cNvPr>
          <p:cNvSpPr txBox="1">
            <a:spLocks/>
          </p:cNvSpPr>
          <p:nvPr/>
        </p:nvSpPr>
        <p:spPr>
          <a:xfrm>
            <a:off x="190129" y="1302472"/>
            <a:ext cx="10254503" cy="4649554"/>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AU" sz="3900" i="1" dirty="0"/>
              <a:t>map2loop</a:t>
            </a:r>
          </a:p>
          <a:p>
            <a:r>
              <a:rPr lang="en-AU" sz="2400" dirty="0"/>
              <a:t>3 layers available via WFS</a:t>
            </a:r>
          </a:p>
          <a:p>
            <a:r>
              <a:rPr lang="en-AU" sz="2400" dirty="0"/>
              <a:t>at geo.loop-gis.org/</a:t>
            </a:r>
            <a:r>
              <a:rPr lang="en-AU" sz="2400" dirty="0" err="1"/>
              <a:t>geoserver</a:t>
            </a:r>
            <a:endParaRPr lang="en-AU" sz="2400" dirty="0"/>
          </a:p>
          <a:p>
            <a:endParaRPr lang="en-AU" sz="2400" dirty="0"/>
          </a:p>
          <a:p>
            <a:pPr>
              <a:buFont typeface="Wingdings" panose="05000000000000000000" pitchFamily="2" charset="2"/>
              <a:buChar char="§"/>
            </a:pPr>
            <a:r>
              <a:rPr lang="en-AU" sz="2400" dirty="0"/>
              <a:t>Geology polygons (GSWA 500k IGB)</a:t>
            </a:r>
          </a:p>
          <a:p>
            <a:pPr>
              <a:buFont typeface="Wingdings" panose="05000000000000000000" pitchFamily="2" charset="2"/>
              <a:buChar char="§"/>
            </a:pPr>
            <a:r>
              <a:rPr lang="en-AU" sz="2400" dirty="0"/>
              <a:t>Fault polylines (surface trace, state)</a:t>
            </a:r>
          </a:p>
          <a:p>
            <a:pPr>
              <a:buFont typeface="Wingdings" panose="05000000000000000000" pitchFamily="2" charset="2"/>
              <a:buChar char="§"/>
            </a:pPr>
            <a:r>
              <a:rPr lang="en-AU" sz="2400" dirty="0"/>
              <a:t>Structural points (bedding, local area)</a:t>
            </a:r>
          </a:p>
          <a:p>
            <a:pPr marL="285744" indent="-285744">
              <a:buFont typeface="Arial" panose="020B0604020202020204" pitchFamily="34" charset="0"/>
              <a:buChar char="•"/>
            </a:pPr>
            <a:endParaRPr lang="en-AU" sz="2400" dirty="0"/>
          </a:p>
          <a:p>
            <a:pPr marL="0" indent="0">
              <a:buNone/>
            </a:pPr>
            <a:r>
              <a:rPr lang="en-AU" sz="2400" dirty="0"/>
              <a:t>DTM online from GA</a:t>
            </a:r>
          </a:p>
          <a:p>
            <a:pPr marL="0" indent="0">
              <a:spcAft>
                <a:spcPts val="600"/>
              </a:spcAft>
              <a:buNone/>
            </a:pPr>
            <a:endParaRPr lang="en-AU" sz="2400" dirty="0"/>
          </a:p>
        </p:txBody>
      </p:sp>
      <p:sp>
        <p:nvSpPr>
          <p:cNvPr id="7" name="Title 1">
            <a:extLst>
              <a:ext uri="{FF2B5EF4-FFF2-40B4-BE49-F238E27FC236}">
                <a16:creationId xmlns:a16="http://schemas.microsoft.com/office/drawing/2014/main" id="{ACAAA560-EE68-4784-8BEB-BE34BA787592}"/>
              </a:ext>
            </a:extLst>
          </p:cNvPr>
          <p:cNvSpPr>
            <a:spLocks noGrp="1"/>
          </p:cNvSpPr>
          <p:nvPr>
            <p:ph type="title" idx="4294967295"/>
          </p:nvPr>
        </p:nvSpPr>
        <p:spPr>
          <a:xfrm>
            <a:off x="190129" y="219031"/>
            <a:ext cx="5810250" cy="479425"/>
          </a:xfrm>
        </p:spPr>
        <p:txBody>
          <a:bodyPr>
            <a:normAutofit fontScale="90000"/>
          </a:bodyPr>
          <a:lstStyle/>
          <a:p>
            <a:r>
              <a:rPr lang="en-AU" dirty="0"/>
              <a:t>Loop Information Manager</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2695" y="0"/>
            <a:ext cx="6319305" cy="6858000"/>
          </a:xfrm>
          <a:prstGeom prst="rect">
            <a:avLst/>
          </a:prstGeom>
          <a:ln>
            <a:solidFill>
              <a:schemeClr val="tx1"/>
            </a:solidFill>
          </a:ln>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5535" t="3712" r="47723" b="-1"/>
          <a:stretch/>
        </p:blipFill>
        <p:spPr>
          <a:xfrm>
            <a:off x="10839449" y="0"/>
            <a:ext cx="1352551" cy="2169950"/>
          </a:xfrm>
          <a:prstGeom prst="rect">
            <a:avLst/>
          </a:prstGeom>
          <a:solidFill>
            <a:schemeClr val="bg1"/>
          </a:solidFill>
          <a:ln>
            <a:solidFill>
              <a:schemeClr val="tx1"/>
            </a:solidFill>
          </a:ln>
        </p:spPr>
      </p:pic>
    </p:spTree>
    <p:extLst>
      <p:ext uri="{BB962C8B-B14F-4D97-AF65-F5344CB8AC3E}">
        <p14:creationId xmlns:p14="http://schemas.microsoft.com/office/powerpoint/2010/main" val="809654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777F8CB-B630-4028-8FC6-A70D5D5B6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701" y="0"/>
            <a:ext cx="4849398" cy="6858000"/>
          </a:xfrm>
          <a:prstGeom prst="rect">
            <a:avLst/>
          </a:prstGeom>
        </p:spPr>
      </p:pic>
      <p:pic>
        <p:nvPicPr>
          <p:cNvPr id="5" name="Picture 4" descr="Diagram&#10;&#10;Description automatically generated">
            <a:extLst>
              <a:ext uri="{FF2B5EF4-FFF2-40B4-BE49-F238E27FC236}">
                <a16:creationId xmlns:a16="http://schemas.microsoft.com/office/drawing/2014/main" id="{C4E68C41-6871-4736-A812-1EC3A23D4A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5185"/>
          <a:stretch/>
        </p:blipFill>
        <p:spPr>
          <a:xfrm>
            <a:off x="4990099" y="2336800"/>
            <a:ext cx="6974748" cy="4419600"/>
          </a:xfrm>
          <a:prstGeom prst="rect">
            <a:avLst/>
          </a:prstGeom>
        </p:spPr>
      </p:pic>
    </p:spTree>
    <p:extLst>
      <p:ext uri="{BB962C8B-B14F-4D97-AF65-F5344CB8AC3E}">
        <p14:creationId xmlns:p14="http://schemas.microsoft.com/office/powerpoint/2010/main" val="1544256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21677" y="1007460"/>
            <a:ext cx="6468723" cy="5262979"/>
          </a:xfrm>
          <a:prstGeom prst="rect">
            <a:avLst/>
          </a:prstGeom>
          <a:noFill/>
        </p:spPr>
        <p:txBody>
          <a:bodyPr wrap="square" rtlCol="0">
            <a:spAutoFit/>
          </a:bodyPr>
          <a:lstStyle/>
          <a:p>
            <a:r>
              <a:rPr lang="en-AU" sz="3200" dirty="0"/>
              <a:t>Concepts:</a:t>
            </a:r>
          </a:p>
          <a:p>
            <a:pPr marL="285750" indent="-285750">
              <a:buFont typeface="Arial" panose="020B0604020202020204" pitchFamily="34" charset="0"/>
              <a:buChar char="•"/>
            </a:pPr>
            <a:r>
              <a:rPr lang="en-AU" sz="2400" dirty="0"/>
              <a:t>What is the geological framework in this region?</a:t>
            </a:r>
          </a:p>
          <a:p>
            <a:pPr marL="285750" indent="-285750">
              <a:buFont typeface="Arial" panose="020B0604020202020204" pitchFamily="34" charset="0"/>
              <a:buChar char="•"/>
            </a:pPr>
            <a:endParaRPr lang="en-AU" sz="2400" dirty="0"/>
          </a:p>
          <a:p>
            <a:r>
              <a:rPr lang="en-AU" sz="3200" dirty="0"/>
              <a:t>Observations:</a:t>
            </a:r>
          </a:p>
          <a:p>
            <a:pPr marL="285750" indent="-285750">
              <a:buFont typeface="Arial" panose="020B0604020202020204" pitchFamily="34" charset="0"/>
              <a:buChar char="•"/>
            </a:pPr>
            <a:r>
              <a:rPr lang="en-AU" sz="2400" dirty="0"/>
              <a:t>Gradient</a:t>
            </a:r>
          </a:p>
          <a:p>
            <a:pPr marL="285750" indent="-285750">
              <a:buFont typeface="Arial" panose="020B0604020202020204" pitchFamily="34" charset="0"/>
              <a:buChar char="•"/>
            </a:pPr>
            <a:r>
              <a:rPr lang="en-AU" sz="2400" dirty="0"/>
              <a:t>Position</a:t>
            </a:r>
          </a:p>
          <a:p>
            <a:pPr marL="285750" indent="-285750">
              <a:buFont typeface="Arial" panose="020B0604020202020204" pitchFamily="34" charset="0"/>
              <a:buChar char="•"/>
            </a:pPr>
            <a:r>
              <a:rPr lang="en-AU" sz="2400" dirty="0"/>
              <a:t>Topology</a:t>
            </a:r>
          </a:p>
          <a:p>
            <a:pPr marL="285750" indent="-285750">
              <a:buFont typeface="Arial" panose="020B0604020202020204" pitchFamily="34" charset="0"/>
              <a:buChar char="•"/>
            </a:pPr>
            <a:r>
              <a:rPr lang="en-AU" sz="2400" dirty="0"/>
              <a:t>DTM</a:t>
            </a:r>
          </a:p>
          <a:p>
            <a:pPr marL="285750" indent="-285750">
              <a:buFont typeface="Arial" panose="020B0604020202020204" pitchFamily="34" charset="0"/>
              <a:buChar char="•"/>
            </a:pPr>
            <a:endParaRPr lang="en-AU" sz="2400" dirty="0"/>
          </a:p>
          <a:p>
            <a:r>
              <a:rPr lang="en-AU" sz="3200" dirty="0"/>
              <a:t>Outputs:</a:t>
            </a:r>
          </a:p>
          <a:p>
            <a:pPr marL="285750" indent="-285750">
              <a:buFont typeface="Arial" panose="020B0604020202020204" pitchFamily="34" charset="0"/>
              <a:buChar char="•"/>
            </a:pPr>
            <a:r>
              <a:rPr lang="en-AU" sz="2400" dirty="0"/>
              <a:t>Selected Observations</a:t>
            </a:r>
          </a:p>
          <a:p>
            <a:pPr marL="285750" indent="-285750">
              <a:buFont typeface="Arial" panose="020B0604020202020204" pitchFamily="34" charset="0"/>
              <a:buChar char="•"/>
            </a:pPr>
            <a:r>
              <a:rPr lang="en-AU" sz="2400" dirty="0"/>
              <a:t>Subsampled Observations</a:t>
            </a:r>
          </a:p>
          <a:p>
            <a:pPr marL="285750" indent="-285750">
              <a:buFont typeface="Arial" panose="020B0604020202020204" pitchFamily="34" charset="0"/>
              <a:buChar char="•"/>
            </a:pPr>
            <a:r>
              <a:rPr lang="en-AU" sz="2400" dirty="0"/>
              <a:t>Derived measurements</a:t>
            </a:r>
          </a:p>
        </p:txBody>
      </p:sp>
      <p:grpSp>
        <p:nvGrpSpPr>
          <p:cNvPr id="10" name="Group 9"/>
          <p:cNvGrpSpPr/>
          <p:nvPr/>
        </p:nvGrpSpPr>
        <p:grpSpPr>
          <a:xfrm>
            <a:off x="0" y="1"/>
            <a:ext cx="5403273" cy="6672861"/>
            <a:chOff x="0" y="0"/>
            <a:chExt cx="5589273" cy="6902564"/>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589273" cy="6841591"/>
            </a:xfrm>
            <a:prstGeom prst="rect">
              <a:avLst/>
            </a:prstGeom>
          </p:spPr>
        </p:pic>
        <p:sp>
          <p:nvSpPr>
            <p:cNvPr id="4" name="Rectangle 3"/>
            <p:cNvSpPr/>
            <p:nvPr/>
          </p:nvSpPr>
          <p:spPr>
            <a:xfrm>
              <a:off x="365760" y="2182271"/>
              <a:ext cx="1064029" cy="344798"/>
            </a:xfrm>
            <a:prstGeom prst="rect">
              <a:avLst/>
            </a:prstGeom>
            <a:solidFill>
              <a:srgbClr val="62E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Gradient</a:t>
              </a:r>
            </a:p>
          </p:txBody>
        </p:sp>
        <p:sp>
          <p:nvSpPr>
            <p:cNvPr id="5" name="Rectangle 4"/>
            <p:cNvSpPr/>
            <p:nvPr/>
          </p:nvSpPr>
          <p:spPr>
            <a:xfrm>
              <a:off x="2161309" y="2182271"/>
              <a:ext cx="1064029" cy="344798"/>
            </a:xfrm>
            <a:prstGeom prst="rect">
              <a:avLst/>
            </a:prstGeom>
            <a:solidFill>
              <a:srgbClr val="C2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Position</a:t>
              </a:r>
            </a:p>
          </p:txBody>
        </p:sp>
        <p:sp>
          <p:nvSpPr>
            <p:cNvPr id="6" name="Flowchart: Decision 5"/>
            <p:cNvSpPr/>
            <p:nvPr/>
          </p:nvSpPr>
          <p:spPr>
            <a:xfrm>
              <a:off x="3150524" y="5328458"/>
              <a:ext cx="773084" cy="832552"/>
            </a:xfrm>
            <a:prstGeom prst="flowChartDecision">
              <a:avLst/>
            </a:prstGeom>
            <a:solidFill>
              <a:srgbClr val="C28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a:t>
              </a:r>
            </a:p>
          </p:txBody>
        </p:sp>
        <p:sp>
          <p:nvSpPr>
            <p:cNvPr id="7" name="Flowchart: Decision 6"/>
            <p:cNvSpPr/>
            <p:nvPr/>
          </p:nvSpPr>
          <p:spPr>
            <a:xfrm>
              <a:off x="3765665" y="6060086"/>
              <a:ext cx="773084" cy="832552"/>
            </a:xfrm>
            <a:prstGeom prst="flowChartDecision">
              <a:avLst/>
            </a:prstGeom>
            <a:solidFill>
              <a:srgbClr val="7D9A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T’</a:t>
              </a:r>
            </a:p>
          </p:txBody>
        </p:sp>
        <p:sp>
          <p:nvSpPr>
            <p:cNvPr id="8" name="Flowchart: Decision 7"/>
            <p:cNvSpPr/>
            <p:nvPr/>
          </p:nvSpPr>
          <p:spPr>
            <a:xfrm>
              <a:off x="1749828" y="6070012"/>
              <a:ext cx="773084" cy="832552"/>
            </a:xfrm>
            <a:prstGeom prst="flowChartDecision">
              <a:avLst/>
            </a:prstGeom>
            <a:solidFill>
              <a:srgbClr val="62ED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G’</a:t>
              </a:r>
            </a:p>
          </p:txBody>
        </p:sp>
        <p:sp>
          <p:nvSpPr>
            <p:cNvPr id="9" name="Flowchart: Decision 8"/>
            <p:cNvSpPr/>
            <p:nvPr/>
          </p:nvSpPr>
          <p:spPr>
            <a:xfrm>
              <a:off x="1131569" y="5328458"/>
              <a:ext cx="773084" cy="832552"/>
            </a:xfrm>
            <a:prstGeom prst="flowChartDecision">
              <a:avLst/>
            </a:prstGeom>
            <a:solidFill>
              <a:srgbClr val="ED7C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D’</a:t>
              </a:r>
            </a:p>
          </p:txBody>
        </p:sp>
      </p:grpSp>
    </p:spTree>
    <p:extLst>
      <p:ext uri="{BB962C8B-B14F-4D97-AF65-F5344CB8AC3E}">
        <p14:creationId xmlns:p14="http://schemas.microsoft.com/office/powerpoint/2010/main" val="3793979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33B90FE0-43FE-4A2D-84C2-A24346F351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666" b="45371"/>
          <a:stretch/>
        </p:blipFill>
        <p:spPr>
          <a:xfrm>
            <a:off x="0" y="0"/>
            <a:ext cx="4849398" cy="328930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6AF46FD1-EDCF-4290-80DA-FB5F8A7646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190" b="54106"/>
          <a:stretch/>
        </p:blipFill>
        <p:spPr>
          <a:xfrm>
            <a:off x="0" y="3568701"/>
            <a:ext cx="5913924" cy="3069771"/>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222EA5B-A7F9-4D3D-BD37-BEC481C827B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840" t="30441" r="9832" b="21597"/>
          <a:stretch/>
        </p:blipFill>
        <p:spPr>
          <a:xfrm>
            <a:off x="5744777" y="1385337"/>
            <a:ext cx="5864234" cy="4716884"/>
          </a:xfrm>
          <a:prstGeom prst="rect">
            <a:avLst/>
          </a:prstGeom>
        </p:spPr>
      </p:pic>
      <p:sp>
        <p:nvSpPr>
          <p:cNvPr id="10" name="TextBox 9">
            <a:extLst>
              <a:ext uri="{FF2B5EF4-FFF2-40B4-BE49-F238E27FC236}">
                <a16:creationId xmlns:a16="http://schemas.microsoft.com/office/drawing/2014/main" id="{8039E70C-78C0-4EDE-8434-F1ABD94271CF}"/>
              </a:ext>
            </a:extLst>
          </p:cNvPr>
          <p:cNvSpPr txBox="1"/>
          <p:nvPr/>
        </p:nvSpPr>
        <p:spPr>
          <a:xfrm>
            <a:off x="2762970" y="3654621"/>
            <a:ext cx="2649376" cy="923330"/>
          </a:xfrm>
          <a:prstGeom prst="rect">
            <a:avLst/>
          </a:prstGeom>
          <a:noFill/>
        </p:spPr>
        <p:txBody>
          <a:bodyPr wrap="square" rtlCol="0">
            <a:spAutoFit/>
          </a:bodyPr>
          <a:lstStyle/>
          <a:p>
            <a:r>
              <a:rPr lang="en-AU" dirty="0"/>
              <a:t>Fault displacement &amp; formation thickness estimates</a:t>
            </a:r>
          </a:p>
        </p:txBody>
      </p:sp>
      <p:sp>
        <p:nvSpPr>
          <p:cNvPr id="2" name="TextBox 1">
            <a:extLst>
              <a:ext uri="{FF2B5EF4-FFF2-40B4-BE49-F238E27FC236}">
                <a16:creationId xmlns:a16="http://schemas.microsoft.com/office/drawing/2014/main" id="{38E946CC-1EB9-4D9A-98D3-DE36C58D24D5}"/>
              </a:ext>
            </a:extLst>
          </p:cNvPr>
          <p:cNvSpPr txBox="1"/>
          <p:nvPr/>
        </p:nvSpPr>
        <p:spPr>
          <a:xfrm rot="20613579">
            <a:off x="3470988" y="1604865"/>
            <a:ext cx="1398781" cy="369332"/>
          </a:xfrm>
          <a:prstGeom prst="rect">
            <a:avLst/>
          </a:prstGeom>
          <a:noFill/>
        </p:spPr>
        <p:txBody>
          <a:bodyPr wrap="none" rtlCol="0">
            <a:spAutoFit/>
          </a:bodyPr>
          <a:lstStyle/>
          <a:p>
            <a:r>
              <a:rPr lang="en-AU" dirty="0">
                <a:solidFill>
                  <a:srgbClr val="FF0000"/>
                </a:solidFill>
              </a:rPr>
              <a:t>DTM RASTER</a:t>
            </a:r>
          </a:p>
        </p:txBody>
      </p:sp>
    </p:spTree>
    <p:extLst>
      <p:ext uri="{BB962C8B-B14F-4D97-AF65-F5344CB8AC3E}">
        <p14:creationId xmlns:p14="http://schemas.microsoft.com/office/powerpoint/2010/main" val="349861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engineering drawing&#10;&#10;Description automatically generated">
            <a:extLst>
              <a:ext uri="{FF2B5EF4-FFF2-40B4-BE49-F238E27FC236}">
                <a16:creationId xmlns:a16="http://schemas.microsoft.com/office/drawing/2014/main" id="{04FEA1E1-584D-46C2-8B95-A6AE9402DC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1313"/>
          <a:stretch/>
        </p:blipFill>
        <p:spPr>
          <a:xfrm>
            <a:off x="262389" y="0"/>
            <a:ext cx="6712896" cy="6520677"/>
          </a:xfrm>
          <a:prstGeom prst="rect">
            <a:avLst/>
          </a:prstGeom>
        </p:spPr>
      </p:pic>
      <p:sp>
        <p:nvSpPr>
          <p:cNvPr id="2" name="TextBox 1">
            <a:extLst>
              <a:ext uri="{FF2B5EF4-FFF2-40B4-BE49-F238E27FC236}">
                <a16:creationId xmlns:a16="http://schemas.microsoft.com/office/drawing/2014/main" id="{C2CAEAD6-D374-4FF3-B346-EBF7B9780EF8}"/>
              </a:ext>
            </a:extLst>
          </p:cNvPr>
          <p:cNvSpPr txBox="1"/>
          <p:nvPr/>
        </p:nvSpPr>
        <p:spPr>
          <a:xfrm>
            <a:off x="7662930" y="1979232"/>
            <a:ext cx="4160770" cy="830997"/>
          </a:xfrm>
          <a:prstGeom prst="rect">
            <a:avLst/>
          </a:prstGeom>
          <a:noFill/>
        </p:spPr>
        <p:txBody>
          <a:bodyPr wrap="square" rtlCol="0">
            <a:spAutoFit/>
          </a:bodyPr>
          <a:lstStyle/>
          <a:p>
            <a:r>
              <a:rPr lang="en-AU" sz="2400" dirty="0"/>
              <a:t>Outputs as series of  </a:t>
            </a:r>
            <a:r>
              <a:rPr lang="en-AU" sz="2400" dirty="0" err="1"/>
              <a:t>cvs</a:t>
            </a:r>
            <a:r>
              <a:rPr lang="en-AU" sz="2400" dirty="0"/>
              <a:t> files &amp; single </a:t>
            </a:r>
            <a:r>
              <a:rPr lang="en-AU" sz="2400" i="1" dirty="0" err="1"/>
              <a:t>LoopProjectFile</a:t>
            </a:r>
            <a:endParaRPr lang="en-AU" sz="2400" i="1" dirty="0"/>
          </a:p>
        </p:txBody>
      </p:sp>
    </p:spTree>
    <p:extLst>
      <p:ext uri="{BB962C8B-B14F-4D97-AF65-F5344CB8AC3E}">
        <p14:creationId xmlns:p14="http://schemas.microsoft.com/office/powerpoint/2010/main" val="169931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A2F31821-D3B3-4C76-B191-156FD04AA8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68" b="21235"/>
          <a:stretch/>
        </p:blipFill>
        <p:spPr>
          <a:xfrm>
            <a:off x="88608" y="439107"/>
            <a:ext cx="6156393" cy="6372809"/>
          </a:xfrm>
          <a:prstGeom prst="rect">
            <a:avLst/>
          </a:prstGeom>
        </p:spPr>
      </p:pic>
      <p:pic>
        <p:nvPicPr>
          <p:cNvPr id="3" name="Picture 2" descr="Chart, map&#10;&#10;Description automatically generated">
            <a:extLst>
              <a:ext uri="{FF2B5EF4-FFF2-40B4-BE49-F238E27FC236}">
                <a16:creationId xmlns:a16="http://schemas.microsoft.com/office/drawing/2014/main" id="{101FFE43-39FB-4AA8-9CF7-76FDCA293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3" b="16971"/>
          <a:stretch/>
        </p:blipFill>
        <p:spPr>
          <a:xfrm>
            <a:off x="6245001" y="439107"/>
            <a:ext cx="5761814" cy="6418893"/>
          </a:xfrm>
          <a:prstGeom prst="rect">
            <a:avLst/>
          </a:prstGeom>
        </p:spPr>
      </p:pic>
    </p:spTree>
    <p:extLst>
      <p:ext uri="{BB962C8B-B14F-4D97-AF65-F5344CB8AC3E}">
        <p14:creationId xmlns:p14="http://schemas.microsoft.com/office/powerpoint/2010/main" val="333357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16F23BD-F918-40C5-875A-3476375C7B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4279" y="0"/>
            <a:ext cx="4968169" cy="6858000"/>
          </a:xfrm>
          <a:prstGeom prst="rect">
            <a:avLst/>
          </a:prstGeom>
        </p:spPr>
      </p:pic>
      <p:sp>
        <p:nvSpPr>
          <p:cNvPr id="7" name="TextBox 6">
            <a:extLst>
              <a:ext uri="{FF2B5EF4-FFF2-40B4-BE49-F238E27FC236}">
                <a16:creationId xmlns:a16="http://schemas.microsoft.com/office/drawing/2014/main" id="{79ACA0BC-A888-468D-86A2-7B52725133C5}"/>
              </a:ext>
            </a:extLst>
          </p:cNvPr>
          <p:cNvSpPr txBox="1"/>
          <p:nvPr/>
        </p:nvSpPr>
        <p:spPr>
          <a:xfrm>
            <a:off x="7463715" y="969744"/>
            <a:ext cx="749051" cy="369332"/>
          </a:xfrm>
          <a:prstGeom prst="rect">
            <a:avLst/>
          </a:prstGeom>
          <a:noFill/>
        </p:spPr>
        <p:txBody>
          <a:bodyPr wrap="none" rtlCol="0">
            <a:spAutoFit/>
          </a:bodyPr>
          <a:lstStyle/>
          <a:p>
            <a:r>
              <a:rPr lang="en-AU" b="1" dirty="0"/>
              <a:t>Faults</a:t>
            </a:r>
          </a:p>
        </p:txBody>
      </p:sp>
      <p:sp>
        <p:nvSpPr>
          <p:cNvPr id="8" name="TextBox 7">
            <a:extLst>
              <a:ext uri="{FF2B5EF4-FFF2-40B4-BE49-F238E27FC236}">
                <a16:creationId xmlns:a16="http://schemas.microsoft.com/office/drawing/2014/main" id="{07B00850-7007-49BF-8925-5DB1BA1137CC}"/>
              </a:ext>
            </a:extLst>
          </p:cNvPr>
          <p:cNvSpPr txBox="1"/>
          <p:nvPr/>
        </p:nvSpPr>
        <p:spPr>
          <a:xfrm>
            <a:off x="7805405" y="3717162"/>
            <a:ext cx="871585" cy="369332"/>
          </a:xfrm>
          <a:prstGeom prst="rect">
            <a:avLst/>
          </a:prstGeom>
          <a:noFill/>
        </p:spPr>
        <p:txBody>
          <a:bodyPr wrap="none" rtlCol="0">
            <a:spAutoFit/>
          </a:bodyPr>
          <a:lstStyle/>
          <a:p>
            <a:r>
              <a:rPr lang="en-AU" b="1" dirty="0"/>
              <a:t>Groups</a:t>
            </a:r>
          </a:p>
        </p:txBody>
      </p:sp>
      <p:sp>
        <p:nvSpPr>
          <p:cNvPr id="9" name="TextBox 8">
            <a:extLst>
              <a:ext uri="{FF2B5EF4-FFF2-40B4-BE49-F238E27FC236}">
                <a16:creationId xmlns:a16="http://schemas.microsoft.com/office/drawing/2014/main" id="{5FCB6303-4ECF-4017-AE09-6C7542EEA93D}"/>
              </a:ext>
            </a:extLst>
          </p:cNvPr>
          <p:cNvSpPr txBox="1"/>
          <p:nvPr/>
        </p:nvSpPr>
        <p:spPr>
          <a:xfrm>
            <a:off x="7579483" y="5755829"/>
            <a:ext cx="1266565" cy="369332"/>
          </a:xfrm>
          <a:prstGeom prst="rect">
            <a:avLst/>
          </a:prstGeom>
          <a:noFill/>
        </p:spPr>
        <p:txBody>
          <a:bodyPr wrap="none" rtlCol="0">
            <a:spAutoFit/>
          </a:bodyPr>
          <a:lstStyle/>
          <a:p>
            <a:r>
              <a:rPr lang="en-AU" b="1" dirty="0"/>
              <a:t>Formations</a:t>
            </a:r>
          </a:p>
        </p:txBody>
      </p:sp>
      <p:cxnSp>
        <p:nvCxnSpPr>
          <p:cNvPr id="16" name="Straight Arrow Connector 15">
            <a:extLst>
              <a:ext uri="{FF2B5EF4-FFF2-40B4-BE49-F238E27FC236}">
                <a16:creationId xmlns:a16="http://schemas.microsoft.com/office/drawing/2014/main" id="{878B9BD8-96CF-45C7-9AE2-7B921EBA1812}"/>
              </a:ext>
            </a:extLst>
          </p:cNvPr>
          <p:cNvCxnSpPr>
            <a:cxnSpLocks/>
          </p:cNvCxnSpPr>
          <p:nvPr/>
        </p:nvCxnSpPr>
        <p:spPr>
          <a:xfrm>
            <a:off x="1248634" y="3190425"/>
            <a:ext cx="0" cy="653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5E9F2AD-0D84-422B-A8CE-DD4759C20C60}"/>
              </a:ext>
            </a:extLst>
          </p:cNvPr>
          <p:cNvSpPr txBox="1"/>
          <p:nvPr/>
        </p:nvSpPr>
        <p:spPr>
          <a:xfrm>
            <a:off x="934574" y="2854523"/>
            <a:ext cx="628121" cy="307777"/>
          </a:xfrm>
          <a:prstGeom prst="rect">
            <a:avLst/>
          </a:prstGeom>
          <a:noFill/>
        </p:spPr>
        <p:txBody>
          <a:bodyPr wrap="none" rtlCol="0">
            <a:spAutoFit/>
          </a:bodyPr>
          <a:lstStyle/>
          <a:p>
            <a:r>
              <a:rPr lang="en-AU" sz="1400" dirty="0"/>
              <a:t>Young</a:t>
            </a:r>
          </a:p>
        </p:txBody>
      </p:sp>
      <p:sp>
        <p:nvSpPr>
          <p:cNvPr id="18" name="TextBox 17">
            <a:extLst>
              <a:ext uri="{FF2B5EF4-FFF2-40B4-BE49-F238E27FC236}">
                <a16:creationId xmlns:a16="http://schemas.microsoft.com/office/drawing/2014/main" id="{7BCB4FA2-3E56-46DF-9443-FED404FAEABD}"/>
              </a:ext>
            </a:extLst>
          </p:cNvPr>
          <p:cNvSpPr txBox="1"/>
          <p:nvPr/>
        </p:nvSpPr>
        <p:spPr>
          <a:xfrm>
            <a:off x="1028862" y="3885302"/>
            <a:ext cx="439544" cy="307777"/>
          </a:xfrm>
          <a:prstGeom prst="rect">
            <a:avLst/>
          </a:prstGeom>
          <a:noFill/>
        </p:spPr>
        <p:txBody>
          <a:bodyPr wrap="none" rtlCol="0">
            <a:spAutoFit/>
          </a:bodyPr>
          <a:lstStyle/>
          <a:p>
            <a:r>
              <a:rPr lang="en-AU" sz="1400" dirty="0"/>
              <a:t>Old</a:t>
            </a:r>
          </a:p>
        </p:txBody>
      </p:sp>
      <p:cxnSp>
        <p:nvCxnSpPr>
          <p:cNvPr id="23" name="Connector: Curved 22">
            <a:extLst>
              <a:ext uri="{FF2B5EF4-FFF2-40B4-BE49-F238E27FC236}">
                <a16:creationId xmlns:a16="http://schemas.microsoft.com/office/drawing/2014/main" id="{3915AFC2-830C-4AC0-B5B0-B9D9F8E864AE}"/>
              </a:ext>
            </a:extLst>
          </p:cNvPr>
          <p:cNvCxnSpPr>
            <a:stCxn id="7" idx="2"/>
          </p:cNvCxnSpPr>
          <p:nvPr/>
        </p:nvCxnSpPr>
        <p:spPr>
          <a:xfrm rot="5400000">
            <a:off x="7291992" y="1291881"/>
            <a:ext cx="499055" cy="593444"/>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1A404C20-E649-4979-9DBE-8B3E97449717}"/>
              </a:ext>
            </a:extLst>
          </p:cNvPr>
          <p:cNvCxnSpPr>
            <a:cxnSpLocks/>
            <a:stCxn id="8" idx="1"/>
          </p:cNvCxnSpPr>
          <p:nvPr/>
        </p:nvCxnSpPr>
        <p:spPr>
          <a:xfrm rot="10800000">
            <a:off x="7066199" y="3008412"/>
            <a:ext cx="739207" cy="893417"/>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A8D46D51-2CCC-4F05-8ABC-E3F3476FB0B4}"/>
              </a:ext>
            </a:extLst>
          </p:cNvPr>
          <p:cNvCxnSpPr>
            <a:stCxn id="9" idx="1"/>
          </p:cNvCxnSpPr>
          <p:nvPr/>
        </p:nvCxnSpPr>
        <p:spPr>
          <a:xfrm rot="10800000" flipV="1">
            <a:off x="6799799" y="5940495"/>
            <a:ext cx="779684" cy="721562"/>
          </a:xfrm>
          <a:prstGeom prst="curved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694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33B90FE0-43FE-4A2D-84C2-A24346F351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666" b="45371"/>
          <a:stretch/>
        </p:blipFill>
        <p:spPr>
          <a:xfrm>
            <a:off x="0" y="0"/>
            <a:ext cx="4849398" cy="328930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6AF46FD1-EDCF-4290-80DA-FB5F8A7646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190" b="54106"/>
          <a:stretch/>
        </p:blipFill>
        <p:spPr>
          <a:xfrm>
            <a:off x="0" y="3568701"/>
            <a:ext cx="5913924" cy="3069771"/>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222EA5B-A7F9-4D3D-BD37-BEC481C827B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840" t="30441" r="9832" b="21597"/>
          <a:stretch/>
        </p:blipFill>
        <p:spPr>
          <a:xfrm>
            <a:off x="5744777" y="1385337"/>
            <a:ext cx="5864234" cy="4716884"/>
          </a:xfrm>
          <a:prstGeom prst="rect">
            <a:avLst/>
          </a:prstGeom>
        </p:spPr>
      </p:pic>
      <p:sp>
        <p:nvSpPr>
          <p:cNvPr id="10" name="TextBox 9">
            <a:extLst>
              <a:ext uri="{FF2B5EF4-FFF2-40B4-BE49-F238E27FC236}">
                <a16:creationId xmlns:a16="http://schemas.microsoft.com/office/drawing/2014/main" id="{8039E70C-78C0-4EDE-8434-F1ABD94271CF}"/>
              </a:ext>
            </a:extLst>
          </p:cNvPr>
          <p:cNvSpPr txBox="1"/>
          <p:nvPr/>
        </p:nvSpPr>
        <p:spPr>
          <a:xfrm>
            <a:off x="2762970" y="3654621"/>
            <a:ext cx="2649376" cy="923330"/>
          </a:xfrm>
          <a:prstGeom prst="rect">
            <a:avLst/>
          </a:prstGeom>
          <a:noFill/>
        </p:spPr>
        <p:txBody>
          <a:bodyPr wrap="square" rtlCol="0">
            <a:spAutoFit/>
          </a:bodyPr>
          <a:lstStyle/>
          <a:p>
            <a:r>
              <a:rPr lang="en-AU" dirty="0"/>
              <a:t>Fault displacement &amp; formation thickness estimates</a:t>
            </a:r>
          </a:p>
        </p:txBody>
      </p:sp>
      <p:sp>
        <p:nvSpPr>
          <p:cNvPr id="2" name="TextBox 1">
            <a:extLst>
              <a:ext uri="{FF2B5EF4-FFF2-40B4-BE49-F238E27FC236}">
                <a16:creationId xmlns:a16="http://schemas.microsoft.com/office/drawing/2014/main" id="{38E946CC-1EB9-4D9A-98D3-DE36C58D24D5}"/>
              </a:ext>
            </a:extLst>
          </p:cNvPr>
          <p:cNvSpPr txBox="1"/>
          <p:nvPr/>
        </p:nvSpPr>
        <p:spPr>
          <a:xfrm rot="20613579">
            <a:off x="3470988" y="1604865"/>
            <a:ext cx="1398781" cy="369332"/>
          </a:xfrm>
          <a:prstGeom prst="rect">
            <a:avLst/>
          </a:prstGeom>
          <a:noFill/>
        </p:spPr>
        <p:txBody>
          <a:bodyPr wrap="none" rtlCol="0">
            <a:spAutoFit/>
          </a:bodyPr>
          <a:lstStyle/>
          <a:p>
            <a:r>
              <a:rPr lang="en-AU" dirty="0">
                <a:solidFill>
                  <a:srgbClr val="FF0000"/>
                </a:solidFill>
              </a:rPr>
              <a:t>DTM RASTER</a:t>
            </a:r>
          </a:p>
        </p:txBody>
      </p:sp>
    </p:spTree>
    <p:extLst>
      <p:ext uri="{BB962C8B-B14F-4D97-AF65-F5344CB8AC3E}">
        <p14:creationId xmlns:p14="http://schemas.microsoft.com/office/powerpoint/2010/main" val="2756708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engineering drawing&#10;&#10;Description automatically generated">
            <a:extLst>
              <a:ext uri="{FF2B5EF4-FFF2-40B4-BE49-F238E27FC236}">
                <a16:creationId xmlns:a16="http://schemas.microsoft.com/office/drawing/2014/main" id="{04FEA1E1-584D-46C2-8B95-A6AE9402DC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1313"/>
          <a:stretch/>
        </p:blipFill>
        <p:spPr>
          <a:xfrm>
            <a:off x="262389" y="0"/>
            <a:ext cx="6712896" cy="6520677"/>
          </a:xfrm>
          <a:prstGeom prst="rect">
            <a:avLst/>
          </a:prstGeom>
        </p:spPr>
      </p:pic>
      <p:sp>
        <p:nvSpPr>
          <p:cNvPr id="2" name="TextBox 1">
            <a:extLst>
              <a:ext uri="{FF2B5EF4-FFF2-40B4-BE49-F238E27FC236}">
                <a16:creationId xmlns:a16="http://schemas.microsoft.com/office/drawing/2014/main" id="{C2CAEAD6-D374-4FF3-B346-EBF7B9780EF8}"/>
              </a:ext>
            </a:extLst>
          </p:cNvPr>
          <p:cNvSpPr txBox="1"/>
          <p:nvPr/>
        </p:nvSpPr>
        <p:spPr>
          <a:xfrm>
            <a:off x="7662930" y="1979232"/>
            <a:ext cx="4160770" cy="830997"/>
          </a:xfrm>
          <a:prstGeom prst="rect">
            <a:avLst/>
          </a:prstGeom>
          <a:noFill/>
        </p:spPr>
        <p:txBody>
          <a:bodyPr wrap="square" rtlCol="0">
            <a:spAutoFit/>
          </a:bodyPr>
          <a:lstStyle/>
          <a:p>
            <a:r>
              <a:rPr lang="en-AU" sz="2400" dirty="0"/>
              <a:t>Outputs as series of  </a:t>
            </a:r>
            <a:r>
              <a:rPr lang="en-AU" sz="2400" dirty="0" err="1"/>
              <a:t>cvs</a:t>
            </a:r>
            <a:r>
              <a:rPr lang="en-AU" sz="2400" dirty="0"/>
              <a:t> files &amp; single </a:t>
            </a:r>
            <a:r>
              <a:rPr lang="en-AU" sz="2400" i="1" dirty="0" err="1"/>
              <a:t>LoopProjectFile</a:t>
            </a:r>
            <a:endParaRPr lang="en-AU" sz="2400" i="1" dirty="0"/>
          </a:p>
        </p:txBody>
      </p:sp>
    </p:spTree>
    <p:extLst>
      <p:ext uri="{BB962C8B-B14F-4D97-AF65-F5344CB8AC3E}">
        <p14:creationId xmlns:p14="http://schemas.microsoft.com/office/powerpoint/2010/main" val="91196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38" y="172891"/>
            <a:ext cx="11139834" cy="5389670"/>
          </a:xfrm>
          <a:prstGeom prst="rect">
            <a:avLst/>
          </a:prstGeom>
        </p:spPr>
      </p:pic>
      <p:pic>
        <p:nvPicPr>
          <p:cNvPr id="147460" name="Picture 21" descr="Structures"/>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39506">
            <a:off x="2017255" y="1721059"/>
            <a:ext cx="412720" cy="403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375788" y="4647721"/>
            <a:ext cx="4348529"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0" i="0" u="none" strike="noStrike" kern="1200" cap="none" spc="0" normalizeH="0" baseline="0" noProof="0" dirty="0">
                <a:ln>
                  <a:noFill/>
                </a:ln>
                <a:solidFill>
                  <a:srgbClr val="FF0000"/>
                </a:solidFill>
                <a:effectLst/>
                <a:uLnTx/>
                <a:uFillTx/>
                <a:latin typeface="Calibri"/>
                <a:ea typeface="+mn-ea"/>
                <a:cs typeface="+mn-cs"/>
              </a:rPr>
              <a:t>One-way one-model !</a:t>
            </a:r>
          </a:p>
        </p:txBody>
      </p:sp>
      <p:sp>
        <p:nvSpPr>
          <p:cNvPr id="3" name="TextBox 2"/>
          <p:cNvSpPr txBox="1"/>
          <p:nvPr/>
        </p:nvSpPr>
        <p:spPr>
          <a:xfrm>
            <a:off x="10829142" y="5079732"/>
            <a:ext cx="559769" cy="369332"/>
          </a:xfrm>
          <a:prstGeom prst="rect">
            <a:avLst/>
          </a:prstGeom>
          <a:noFill/>
        </p:spPr>
        <p:txBody>
          <a:bodyPr wrap="none" rtlCol="0">
            <a:spAutoFit/>
          </a:bodyPr>
          <a:lstStyle/>
          <a:p>
            <a:r>
              <a:rPr lang="en-AU" dirty="0"/>
              <a:t>EDK</a:t>
            </a:r>
          </a:p>
        </p:txBody>
      </p:sp>
      <p:sp>
        <p:nvSpPr>
          <p:cNvPr id="4" name="Freeform 3"/>
          <p:cNvSpPr/>
          <p:nvPr/>
        </p:nvSpPr>
        <p:spPr>
          <a:xfrm>
            <a:off x="251930" y="793107"/>
            <a:ext cx="5411755" cy="4637310"/>
          </a:xfrm>
          <a:custGeom>
            <a:avLst/>
            <a:gdLst>
              <a:gd name="connsiteX0" fmla="*/ 3442996 w 5411755"/>
              <a:gd name="connsiteY0" fmla="*/ 5094514 h 5654351"/>
              <a:gd name="connsiteX1" fmla="*/ 3442996 w 5411755"/>
              <a:gd name="connsiteY1" fmla="*/ 5094514 h 5654351"/>
              <a:gd name="connsiteX2" fmla="*/ 3424335 w 5411755"/>
              <a:gd name="connsiteY2" fmla="*/ 4599991 h 5654351"/>
              <a:gd name="connsiteX3" fmla="*/ 3452327 w 5411755"/>
              <a:gd name="connsiteY3" fmla="*/ 4516016 h 5654351"/>
              <a:gd name="connsiteX4" fmla="*/ 3461657 w 5411755"/>
              <a:gd name="connsiteY4" fmla="*/ 4478693 h 5654351"/>
              <a:gd name="connsiteX5" fmla="*/ 3526971 w 5411755"/>
              <a:gd name="connsiteY5" fmla="*/ 4413379 h 5654351"/>
              <a:gd name="connsiteX6" fmla="*/ 3573625 w 5411755"/>
              <a:gd name="connsiteY6" fmla="*/ 4385387 h 5654351"/>
              <a:gd name="connsiteX7" fmla="*/ 3657600 w 5411755"/>
              <a:gd name="connsiteY7" fmla="*/ 4348065 h 5654351"/>
              <a:gd name="connsiteX8" fmla="*/ 3694922 w 5411755"/>
              <a:gd name="connsiteY8" fmla="*/ 4329404 h 5654351"/>
              <a:gd name="connsiteX9" fmla="*/ 3769567 w 5411755"/>
              <a:gd name="connsiteY9" fmla="*/ 4310742 h 5654351"/>
              <a:gd name="connsiteX10" fmla="*/ 3806890 w 5411755"/>
              <a:gd name="connsiteY10" fmla="*/ 4292081 h 5654351"/>
              <a:gd name="connsiteX11" fmla="*/ 3909527 w 5411755"/>
              <a:gd name="connsiteY11" fmla="*/ 4264089 h 5654351"/>
              <a:gd name="connsiteX12" fmla="*/ 3937518 w 5411755"/>
              <a:gd name="connsiteY12" fmla="*/ 4245428 h 5654351"/>
              <a:gd name="connsiteX13" fmla="*/ 4012163 w 5411755"/>
              <a:gd name="connsiteY13" fmla="*/ 4226767 h 5654351"/>
              <a:gd name="connsiteX14" fmla="*/ 4068147 w 5411755"/>
              <a:gd name="connsiteY14" fmla="*/ 4189445 h 5654351"/>
              <a:gd name="connsiteX15" fmla="*/ 4077478 w 5411755"/>
              <a:gd name="connsiteY15" fmla="*/ 4152122 h 5654351"/>
              <a:gd name="connsiteX16" fmla="*/ 4105469 w 5411755"/>
              <a:gd name="connsiteY16" fmla="*/ 4133461 h 5654351"/>
              <a:gd name="connsiteX17" fmla="*/ 4124131 w 5411755"/>
              <a:gd name="connsiteY17" fmla="*/ 4114800 h 5654351"/>
              <a:gd name="connsiteX18" fmla="*/ 4142792 w 5411755"/>
              <a:gd name="connsiteY18" fmla="*/ 4086808 h 5654351"/>
              <a:gd name="connsiteX19" fmla="*/ 4170784 w 5411755"/>
              <a:gd name="connsiteY19" fmla="*/ 4058816 h 5654351"/>
              <a:gd name="connsiteX20" fmla="*/ 4217437 w 5411755"/>
              <a:gd name="connsiteY20" fmla="*/ 3993502 h 5654351"/>
              <a:gd name="connsiteX21" fmla="*/ 4264090 w 5411755"/>
              <a:gd name="connsiteY21" fmla="*/ 3928187 h 5654351"/>
              <a:gd name="connsiteX22" fmla="*/ 4292082 w 5411755"/>
              <a:gd name="connsiteY22" fmla="*/ 3881534 h 5654351"/>
              <a:gd name="connsiteX23" fmla="*/ 4329404 w 5411755"/>
              <a:gd name="connsiteY23" fmla="*/ 3806889 h 5654351"/>
              <a:gd name="connsiteX24" fmla="*/ 4366727 w 5411755"/>
              <a:gd name="connsiteY24" fmla="*/ 3750906 h 5654351"/>
              <a:gd name="connsiteX25" fmla="*/ 4385388 w 5411755"/>
              <a:gd name="connsiteY25" fmla="*/ 3722914 h 5654351"/>
              <a:gd name="connsiteX26" fmla="*/ 4450702 w 5411755"/>
              <a:gd name="connsiteY26" fmla="*/ 3685591 h 5654351"/>
              <a:gd name="connsiteX27" fmla="*/ 4767943 w 5411755"/>
              <a:gd name="connsiteY27" fmla="*/ 3685591 h 5654351"/>
              <a:gd name="connsiteX28" fmla="*/ 4795935 w 5411755"/>
              <a:gd name="connsiteY28" fmla="*/ 3676261 h 5654351"/>
              <a:gd name="connsiteX29" fmla="*/ 4805265 w 5411755"/>
              <a:gd name="connsiteY29" fmla="*/ 3648269 h 5654351"/>
              <a:gd name="connsiteX30" fmla="*/ 4833257 w 5411755"/>
              <a:gd name="connsiteY30" fmla="*/ 3582955 h 5654351"/>
              <a:gd name="connsiteX31" fmla="*/ 4842588 w 5411755"/>
              <a:gd name="connsiteY31" fmla="*/ 3526971 h 5654351"/>
              <a:gd name="connsiteX32" fmla="*/ 4851918 w 5411755"/>
              <a:gd name="connsiteY32" fmla="*/ 3498979 h 5654351"/>
              <a:gd name="connsiteX33" fmla="*/ 4870580 w 5411755"/>
              <a:gd name="connsiteY33" fmla="*/ 3424334 h 5654351"/>
              <a:gd name="connsiteX34" fmla="*/ 4898571 w 5411755"/>
              <a:gd name="connsiteY34" fmla="*/ 3219061 h 5654351"/>
              <a:gd name="connsiteX35" fmla="*/ 4917233 w 5411755"/>
              <a:gd name="connsiteY35" fmla="*/ 3144416 h 5654351"/>
              <a:gd name="connsiteX36" fmla="*/ 4926563 w 5411755"/>
              <a:gd name="connsiteY36" fmla="*/ 3051110 h 5654351"/>
              <a:gd name="connsiteX37" fmla="*/ 4935894 w 5411755"/>
              <a:gd name="connsiteY37" fmla="*/ 2995126 h 5654351"/>
              <a:gd name="connsiteX38" fmla="*/ 4917233 w 5411755"/>
              <a:gd name="connsiteY38" fmla="*/ 2864498 h 5654351"/>
              <a:gd name="connsiteX39" fmla="*/ 4926563 w 5411755"/>
              <a:gd name="connsiteY39" fmla="*/ 2836506 h 5654351"/>
              <a:gd name="connsiteX40" fmla="*/ 4982547 w 5411755"/>
              <a:gd name="connsiteY40" fmla="*/ 2817845 h 5654351"/>
              <a:gd name="connsiteX41" fmla="*/ 5075853 w 5411755"/>
              <a:gd name="connsiteY41" fmla="*/ 2724538 h 5654351"/>
              <a:gd name="connsiteX42" fmla="*/ 5113176 w 5411755"/>
              <a:gd name="connsiteY42" fmla="*/ 2687216 h 5654351"/>
              <a:gd name="connsiteX43" fmla="*/ 5141167 w 5411755"/>
              <a:gd name="connsiteY43" fmla="*/ 2659224 h 5654351"/>
              <a:gd name="connsiteX44" fmla="*/ 5197151 w 5411755"/>
              <a:gd name="connsiteY44" fmla="*/ 2612571 h 5654351"/>
              <a:gd name="connsiteX45" fmla="*/ 5234473 w 5411755"/>
              <a:gd name="connsiteY45" fmla="*/ 2556587 h 5654351"/>
              <a:gd name="connsiteX46" fmla="*/ 5271796 w 5411755"/>
              <a:gd name="connsiteY46" fmla="*/ 2509934 h 5654351"/>
              <a:gd name="connsiteX47" fmla="*/ 5299788 w 5411755"/>
              <a:gd name="connsiteY47" fmla="*/ 2481942 h 5654351"/>
              <a:gd name="connsiteX48" fmla="*/ 5337110 w 5411755"/>
              <a:gd name="connsiteY48" fmla="*/ 2425959 h 5654351"/>
              <a:gd name="connsiteX49" fmla="*/ 5365102 w 5411755"/>
              <a:gd name="connsiteY49" fmla="*/ 2351314 h 5654351"/>
              <a:gd name="connsiteX50" fmla="*/ 5374433 w 5411755"/>
              <a:gd name="connsiteY50" fmla="*/ 2313991 h 5654351"/>
              <a:gd name="connsiteX51" fmla="*/ 5393094 w 5411755"/>
              <a:gd name="connsiteY51" fmla="*/ 2276669 h 5654351"/>
              <a:gd name="connsiteX52" fmla="*/ 5402425 w 5411755"/>
              <a:gd name="connsiteY52" fmla="*/ 2248677 h 5654351"/>
              <a:gd name="connsiteX53" fmla="*/ 5393094 w 5411755"/>
              <a:gd name="connsiteY53" fmla="*/ 2118049 h 5654351"/>
              <a:gd name="connsiteX54" fmla="*/ 5374433 w 5411755"/>
              <a:gd name="connsiteY54" fmla="*/ 2062065 h 5654351"/>
              <a:gd name="connsiteX55" fmla="*/ 5318449 w 5411755"/>
              <a:gd name="connsiteY55" fmla="*/ 1996751 h 5654351"/>
              <a:gd name="connsiteX56" fmla="*/ 5299788 w 5411755"/>
              <a:gd name="connsiteY56" fmla="*/ 1931436 h 5654351"/>
              <a:gd name="connsiteX57" fmla="*/ 5318449 w 5411755"/>
              <a:gd name="connsiteY57" fmla="*/ 1763485 h 5654351"/>
              <a:gd name="connsiteX58" fmla="*/ 5327780 w 5411755"/>
              <a:gd name="connsiteY58" fmla="*/ 1726163 h 5654351"/>
              <a:gd name="connsiteX59" fmla="*/ 5355771 w 5411755"/>
              <a:gd name="connsiteY59" fmla="*/ 1679510 h 5654351"/>
              <a:gd name="connsiteX60" fmla="*/ 5374433 w 5411755"/>
              <a:gd name="connsiteY60" fmla="*/ 1604865 h 5654351"/>
              <a:gd name="connsiteX61" fmla="*/ 5393094 w 5411755"/>
              <a:gd name="connsiteY61" fmla="*/ 1548881 h 5654351"/>
              <a:gd name="connsiteX62" fmla="*/ 5411755 w 5411755"/>
              <a:gd name="connsiteY62" fmla="*/ 1464906 h 5654351"/>
              <a:gd name="connsiteX63" fmla="*/ 5393094 w 5411755"/>
              <a:gd name="connsiteY63" fmla="*/ 1287624 h 5654351"/>
              <a:gd name="connsiteX64" fmla="*/ 5365102 w 5411755"/>
              <a:gd name="connsiteY64" fmla="*/ 1259632 h 5654351"/>
              <a:gd name="connsiteX65" fmla="*/ 5355771 w 5411755"/>
              <a:gd name="connsiteY65" fmla="*/ 1231640 h 5654351"/>
              <a:gd name="connsiteX66" fmla="*/ 5299788 w 5411755"/>
              <a:gd name="connsiteY66" fmla="*/ 1147665 h 5654351"/>
              <a:gd name="connsiteX67" fmla="*/ 5281127 w 5411755"/>
              <a:gd name="connsiteY67" fmla="*/ 1119673 h 5654351"/>
              <a:gd name="connsiteX68" fmla="*/ 5253135 w 5411755"/>
              <a:gd name="connsiteY68" fmla="*/ 1101012 h 5654351"/>
              <a:gd name="connsiteX69" fmla="*/ 5243804 w 5411755"/>
              <a:gd name="connsiteY69" fmla="*/ 1063689 h 5654351"/>
              <a:gd name="connsiteX70" fmla="*/ 5215812 w 5411755"/>
              <a:gd name="connsiteY70" fmla="*/ 1045028 h 5654351"/>
              <a:gd name="connsiteX71" fmla="*/ 5187820 w 5411755"/>
              <a:gd name="connsiteY71" fmla="*/ 1007706 h 5654351"/>
              <a:gd name="connsiteX72" fmla="*/ 5178490 w 5411755"/>
              <a:gd name="connsiteY72" fmla="*/ 979714 h 5654351"/>
              <a:gd name="connsiteX73" fmla="*/ 5159829 w 5411755"/>
              <a:gd name="connsiteY73" fmla="*/ 951722 h 5654351"/>
              <a:gd name="connsiteX74" fmla="*/ 5150498 w 5411755"/>
              <a:gd name="connsiteY74" fmla="*/ 905069 h 5654351"/>
              <a:gd name="connsiteX75" fmla="*/ 5131837 w 5411755"/>
              <a:gd name="connsiteY75" fmla="*/ 793102 h 5654351"/>
              <a:gd name="connsiteX76" fmla="*/ 5103845 w 5411755"/>
              <a:gd name="connsiteY76" fmla="*/ 727787 h 5654351"/>
              <a:gd name="connsiteX77" fmla="*/ 5038531 w 5411755"/>
              <a:gd name="connsiteY77" fmla="*/ 690465 h 5654351"/>
              <a:gd name="connsiteX78" fmla="*/ 4963886 w 5411755"/>
              <a:gd name="connsiteY78" fmla="*/ 653142 h 5654351"/>
              <a:gd name="connsiteX79" fmla="*/ 4889241 w 5411755"/>
              <a:gd name="connsiteY79" fmla="*/ 625151 h 5654351"/>
              <a:gd name="connsiteX80" fmla="*/ 4805265 w 5411755"/>
              <a:gd name="connsiteY80" fmla="*/ 606489 h 5654351"/>
              <a:gd name="connsiteX81" fmla="*/ 4749282 w 5411755"/>
              <a:gd name="connsiteY81" fmla="*/ 587828 h 5654351"/>
              <a:gd name="connsiteX82" fmla="*/ 4721290 w 5411755"/>
              <a:gd name="connsiteY82" fmla="*/ 578498 h 5654351"/>
              <a:gd name="connsiteX83" fmla="*/ 4665306 w 5411755"/>
              <a:gd name="connsiteY83" fmla="*/ 569167 h 5654351"/>
              <a:gd name="connsiteX84" fmla="*/ 4637314 w 5411755"/>
              <a:gd name="connsiteY84" fmla="*/ 559836 h 5654351"/>
              <a:gd name="connsiteX85" fmla="*/ 4599992 w 5411755"/>
              <a:gd name="connsiteY85" fmla="*/ 550506 h 5654351"/>
              <a:gd name="connsiteX86" fmla="*/ 4572000 w 5411755"/>
              <a:gd name="connsiteY86" fmla="*/ 531845 h 5654351"/>
              <a:gd name="connsiteX87" fmla="*/ 4516016 w 5411755"/>
              <a:gd name="connsiteY87" fmla="*/ 503853 h 5654351"/>
              <a:gd name="connsiteX88" fmla="*/ 4478694 w 5411755"/>
              <a:gd name="connsiteY88" fmla="*/ 429208 h 5654351"/>
              <a:gd name="connsiteX89" fmla="*/ 4394718 w 5411755"/>
              <a:gd name="connsiteY89" fmla="*/ 326571 h 5654351"/>
              <a:gd name="connsiteX90" fmla="*/ 4338735 w 5411755"/>
              <a:gd name="connsiteY90" fmla="*/ 289249 h 5654351"/>
              <a:gd name="connsiteX91" fmla="*/ 4320073 w 5411755"/>
              <a:gd name="connsiteY91" fmla="*/ 270587 h 5654351"/>
              <a:gd name="connsiteX92" fmla="*/ 4282751 w 5411755"/>
              <a:gd name="connsiteY92" fmla="*/ 261257 h 5654351"/>
              <a:gd name="connsiteX93" fmla="*/ 3984171 w 5411755"/>
              <a:gd name="connsiteY93" fmla="*/ 251926 h 5654351"/>
              <a:gd name="connsiteX94" fmla="*/ 3937518 w 5411755"/>
              <a:gd name="connsiteY94" fmla="*/ 242596 h 5654351"/>
              <a:gd name="connsiteX95" fmla="*/ 3900196 w 5411755"/>
              <a:gd name="connsiteY95" fmla="*/ 233265 h 5654351"/>
              <a:gd name="connsiteX96" fmla="*/ 3806890 w 5411755"/>
              <a:gd name="connsiteY96" fmla="*/ 223934 h 5654351"/>
              <a:gd name="connsiteX97" fmla="*/ 3778898 w 5411755"/>
              <a:gd name="connsiteY97" fmla="*/ 214604 h 5654351"/>
              <a:gd name="connsiteX98" fmla="*/ 3741576 w 5411755"/>
              <a:gd name="connsiteY98" fmla="*/ 205273 h 5654351"/>
              <a:gd name="connsiteX99" fmla="*/ 3713584 w 5411755"/>
              <a:gd name="connsiteY99" fmla="*/ 186612 h 5654351"/>
              <a:gd name="connsiteX100" fmla="*/ 3685592 w 5411755"/>
              <a:gd name="connsiteY100" fmla="*/ 177281 h 5654351"/>
              <a:gd name="connsiteX101" fmla="*/ 3648269 w 5411755"/>
              <a:gd name="connsiteY101" fmla="*/ 158620 h 5654351"/>
              <a:gd name="connsiteX102" fmla="*/ 3610947 w 5411755"/>
              <a:gd name="connsiteY102" fmla="*/ 149289 h 5654351"/>
              <a:gd name="connsiteX103" fmla="*/ 3573625 w 5411755"/>
              <a:gd name="connsiteY103" fmla="*/ 130628 h 5654351"/>
              <a:gd name="connsiteX104" fmla="*/ 3536302 w 5411755"/>
              <a:gd name="connsiteY104" fmla="*/ 121298 h 5654351"/>
              <a:gd name="connsiteX105" fmla="*/ 3470988 w 5411755"/>
              <a:gd name="connsiteY105" fmla="*/ 102636 h 5654351"/>
              <a:gd name="connsiteX106" fmla="*/ 3293706 w 5411755"/>
              <a:gd name="connsiteY106" fmla="*/ 93306 h 5654351"/>
              <a:gd name="connsiteX107" fmla="*/ 3135086 w 5411755"/>
              <a:gd name="connsiteY107" fmla="*/ 102636 h 5654351"/>
              <a:gd name="connsiteX108" fmla="*/ 3097763 w 5411755"/>
              <a:gd name="connsiteY108" fmla="*/ 111967 h 5654351"/>
              <a:gd name="connsiteX109" fmla="*/ 3051110 w 5411755"/>
              <a:gd name="connsiteY109" fmla="*/ 121298 h 5654351"/>
              <a:gd name="connsiteX110" fmla="*/ 3023118 w 5411755"/>
              <a:gd name="connsiteY110" fmla="*/ 130628 h 5654351"/>
              <a:gd name="connsiteX111" fmla="*/ 2967135 w 5411755"/>
              <a:gd name="connsiteY111" fmla="*/ 139959 h 5654351"/>
              <a:gd name="connsiteX112" fmla="*/ 2911151 w 5411755"/>
              <a:gd name="connsiteY112" fmla="*/ 158620 h 5654351"/>
              <a:gd name="connsiteX113" fmla="*/ 2827176 w 5411755"/>
              <a:gd name="connsiteY113" fmla="*/ 167951 h 5654351"/>
              <a:gd name="connsiteX114" fmla="*/ 2547257 w 5411755"/>
              <a:gd name="connsiteY114" fmla="*/ 149289 h 5654351"/>
              <a:gd name="connsiteX115" fmla="*/ 2463282 w 5411755"/>
              <a:gd name="connsiteY115" fmla="*/ 139959 h 5654351"/>
              <a:gd name="connsiteX116" fmla="*/ 2351314 w 5411755"/>
              <a:gd name="connsiteY116" fmla="*/ 130628 h 5654351"/>
              <a:gd name="connsiteX117" fmla="*/ 2267339 w 5411755"/>
              <a:gd name="connsiteY117" fmla="*/ 111967 h 5654351"/>
              <a:gd name="connsiteX118" fmla="*/ 2192694 w 5411755"/>
              <a:gd name="connsiteY118" fmla="*/ 55983 h 5654351"/>
              <a:gd name="connsiteX119" fmla="*/ 2108718 w 5411755"/>
              <a:gd name="connsiteY119" fmla="*/ 18661 h 5654351"/>
              <a:gd name="connsiteX120" fmla="*/ 2071396 w 5411755"/>
              <a:gd name="connsiteY120" fmla="*/ 9330 h 5654351"/>
              <a:gd name="connsiteX121" fmla="*/ 1940767 w 5411755"/>
              <a:gd name="connsiteY121" fmla="*/ 27991 h 5654351"/>
              <a:gd name="connsiteX122" fmla="*/ 1847461 w 5411755"/>
              <a:gd name="connsiteY122" fmla="*/ 65314 h 5654351"/>
              <a:gd name="connsiteX123" fmla="*/ 1772816 w 5411755"/>
              <a:gd name="connsiteY123" fmla="*/ 102636 h 5654351"/>
              <a:gd name="connsiteX124" fmla="*/ 1632857 w 5411755"/>
              <a:gd name="connsiteY124" fmla="*/ 93306 h 5654351"/>
              <a:gd name="connsiteX125" fmla="*/ 1567543 w 5411755"/>
              <a:gd name="connsiteY125" fmla="*/ 55983 h 5654351"/>
              <a:gd name="connsiteX126" fmla="*/ 1530220 w 5411755"/>
              <a:gd name="connsiteY126" fmla="*/ 37322 h 5654351"/>
              <a:gd name="connsiteX127" fmla="*/ 1483567 w 5411755"/>
              <a:gd name="connsiteY127" fmla="*/ 27991 h 5654351"/>
              <a:gd name="connsiteX128" fmla="*/ 1371600 w 5411755"/>
              <a:gd name="connsiteY128" fmla="*/ 0 h 5654351"/>
              <a:gd name="connsiteX129" fmla="*/ 1212980 w 5411755"/>
              <a:gd name="connsiteY129" fmla="*/ 18661 h 5654351"/>
              <a:gd name="connsiteX130" fmla="*/ 1175657 w 5411755"/>
              <a:gd name="connsiteY130" fmla="*/ 37322 h 5654351"/>
              <a:gd name="connsiteX131" fmla="*/ 1129004 w 5411755"/>
              <a:gd name="connsiteY131" fmla="*/ 55983 h 5654351"/>
              <a:gd name="connsiteX132" fmla="*/ 1063690 w 5411755"/>
              <a:gd name="connsiteY132" fmla="*/ 93306 h 5654351"/>
              <a:gd name="connsiteX133" fmla="*/ 942392 w 5411755"/>
              <a:gd name="connsiteY133" fmla="*/ 167951 h 5654351"/>
              <a:gd name="connsiteX134" fmla="*/ 849086 w 5411755"/>
              <a:gd name="connsiteY134" fmla="*/ 205273 h 5654351"/>
              <a:gd name="connsiteX135" fmla="*/ 821094 w 5411755"/>
              <a:gd name="connsiteY135" fmla="*/ 223934 h 5654351"/>
              <a:gd name="connsiteX136" fmla="*/ 662473 w 5411755"/>
              <a:gd name="connsiteY136" fmla="*/ 233265 h 5654351"/>
              <a:gd name="connsiteX137" fmla="*/ 485192 w 5411755"/>
              <a:gd name="connsiteY137" fmla="*/ 335902 h 5654351"/>
              <a:gd name="connsiteX138" fmla="*/ 466531 w 5411755"/>
              <a:gd name="connsiteY138" fmla="*/ 373224 h 5654351"/>
              <a:gd name="connsiteX139" fmla="*/ 457200 w 5411755"/>
              <a:gd name="connsiteY139" fmla="*/ 401216 h 5654351"/>
              <a:gd name="connsiteX140" fmla="*/ 438539 w 5411755"/>
              <a:gd name="connsiteY140" fmla="*/ 429208 h 5654351"/>
              <a:gd name="connsiteX141" fmla="*/ 447869 w 5411755"/>
              <a:gd name="connsiteY141" fmla="*/ 475861 h 5654351"/>
              <a:gd name="connsiteX142" fmla="*/ 419878 w 5411755"/>
              <a:gd name="connsiteY142" fmla="*/ 690465 h 5654351"/>
              <a:gd name="connsiteX143" fmla="*/ 401216 w 5411755"/>
              <a:gd name="connsiteY143" fmla="*/ 727787 h 5654351"/>
              <a:gd name="connsiteX144" fmla="*/ 363894 w 5411755"/>
              <a:gd name="connsiteY144" fmla="*/ 793102 h 5654351"/>
              <a:gd name="connsiteX145" fmla="*/ 289249 w 5411755"/>
              <a:gd name="connsiteY145" fmla="*/ 895738 h 5654351"/>
              <a:gd name="connsiteX146" fmla="*/ 270588 w 5411755"/>
              <a:gd name="connsiteY146" fmla="*/ 923730 h 5654351"/>
              <a:gd name="connsiteX147" fmla="*/ 233265 w 5411755"/>
              <a:gd name="connsiteY147" fmla="*/ 989045 h 5654351"/>
              <a:gd name="connsiteX148" fmla="*/ 195943 w 5411755"/>
              <a:gd name="connsiteY148" fmla="*/ 1026367 h 5654351"/>
              <a:gd name="connsiteX149" fmla="*/ 130629 w 5411755"/>
              <a:gd name="connsiteY149" fmla="*/ 1175657 h 5654351"/>
              <a:gd name="connsiteX150" fmla="*/ 111967 w 5411755"/>
              <a:gd name="connsiteY150" fmla="*/ 1259632 h 5654351"/>
              <a:gd name="connsiteX151" fmla="*/ 93306 w 5411755"/>
              <a:gd name="connsiteY151" fmla="*/ 1315616 h 5654351"/>
              <a:gd name="connsiteX152" fmla="*/ 83976 w 5411755"/>
              <a:gd name="connsiteY152" fmla="*/ 1390261 h 5654351"/>
              <a:gd name="connsiteX153" fmla="*/ 65314 w 5411755"/>
              <a:gd name="connsiteY153" fmla="*/ 1464906 h 5654351"/>
              <a:gd name="connsiteX154" fmla="*/ 27992 w 5411755"/>
              <a:gd name="connsiteY154" fmla="*/ 1651518 h 5654351"/>
              <a:gd name="connsiteX155" fmla="*/ 9331 w 5411755"/>
              <a:gd name="connsiteY155" fmla="*/ 1754155 h 5654351"/>
              <a:gd name="connsiteX156" fmla="*/ 0 w 5411755"/>
              <a:gd name="connsiteY156" fmla="*/ 1838130 h 5654351"/>
              <a:gd name="connsiteX157" fmla="*/ 18661 w 5411755"/>
              <a:gd name="connsiteY157" fmla="*/ 2080726 h 5654351"/>
              <a:gd name="connsiteX158" fmla="*/ 37322 w 5411755"/>
              <a:gd name="connsiteY158" fmla="*/ 2136710 h 5654351"/>
              <a:gd name="connsiteX159" fmla="*/ 65314 w 5411755"/>
              <a:gd name="connsiteY159" fmla="*/ 2248677 h 5654351"/>
              <a:gd name="connsiteX160" fmla="*/ 93306 w 5411755"/>
              <a:gd name="connsiteY160" fmla="*/ 2295330 h 5654351"/>
              <a:gd name="connsiteX161" fmla="*/ 111967 w 5411755"/>
              <a:gd name="connsiteY161" fmla="*/ 2360645 h 5654351"/>
              <a:gd name="connsiteX162" fmla="*/ 139959 w 5411755"/>
              <a:gd name="connsiteY162" fmla="*/ 2435289 h 5654351"/>
              <a:gd name="connsiteX163" fmla="*/ 158620 w 5411755"/>
              <a:gd name="connsiteY163" fmla="*/ 2509934 h 5654351"/>
              <a:gd name="connsiteX164" fmla="*/ 167951 w 5411755"/>
              <a:gd name="connsiteY164" fmla="*/ 2649893 h 5654351"/>
              <a:gd name="connsiteX165" fmla="*/ 177282 w 5411755"/>
              <a:gd name="connsiteY165" fmla="*/ 2733869 h 5654351"/>
              <a:gd name="connsiteX166" fmla="*/ 149290 w 5411755"/>
              <a:gd name="connsiteY166" fmla="*/ 2845836 h 5654351"/>
              <a:gd name="connsiteX167" fmla="*/ 111967 w 5411755"/>
              <a:gd name="connsiteY167" fmla="*/ 2967134 h 5654351"/>
              <a:gd name="connsiteX168" fmla="*/ 74645 w 5411755"/>
              <a:gd name="connsiteY168" fmla="*/ 3060440 h 5654351"/>
              <a:gd name="connsiteX169" fmla="*/ 65314 w 5411755"/>
              <a:gd name="connsiteY169" fmla="*/ 3172408 h 5654351"/>
              <a:gd name="connsiteX170" fmla="*/ 55984 w 5411755"/>
              <a:gd name="connsiteY170" fmla="*/ 3200400 h 5654351"/>
              <a:gd name="connsiteX171" fmla="*/ 83976 w 5411755"/>
              <a:gd name="connsiteY171" fmla="*/ 3470987 h 5654351"/>
              <a:gd name="connsiteX172" fmla="*/ 74645 w 5411755"/>
              <a:gd name="connsiteY172" fmla="*/ 3816220 h 5654351"/>
              <a:gd name="connsiteX173" fmla="*/ 65314 w 5411755"/>
              <a:gd name="connsiteY173" fmla="*/ 3928187 h 5654351"/>
              <a:gd name="connsiteX174" fmla="*/ 46653 w 5411755"/>
              <a:gd name="connsiteY174" fmla="*/ 4114800 h 5654351"/>
              <a:gd name="connsiteX175" fmla="*/ 74645 w 5411755"/>
              <a:gd name="connsiteY175" fmla="*/ 4273420 h 5654351"/>
              <a:gd name="connsiteX176" fmla="*/ 177282 w 5411755"/>
              <a:gd name="connsiteY176" fmla="*/ 4413379 h 5654351"/>
              <a:gd name="connsiteX177" fmla="*/ 317241 w 5411755"/>
              <a:gd name="connsiteY177" fmla="*/ 4544008 h 5654351"/>
              <a:gd name="connsiteX178" fmla="*/ 354563 w 5411755"/>
              <a:gd name="connsiteY178" fmla="*/ 4562669 h 5654351"/>
              <a:gd name="connsiteX179" fmla="*/ 382555 w 5411755"/>
              <a:gd name="connsiteY179" fmla="*/ 4581330 h 5654351"/>
              <a:gd name="connsiteX180" fmla="*/ 429208 w 5411755"/>
              <a:gd name="connsiteY180" fmla="*/ 4655975 h 5654351"/>
              <a:gd name="connsiteX181" fmla="*/ 438539 w 5411755"/>
              <a:gd name="connsiteY181" fmla="*/ 4683967 h 5654351"/>
              <a:gd name="connsiteX182" fmla="*/ 466531 w 5411755"/>
              <a:gd name="connsiteY182" fmla="*/ 4805265 h 5654351"/>
              <a:gd name="connsiteX183" fmla="*/ 485192 w 5411755"/>
              <a:gd name="connsiteY183" fmla="*/ 4879910 h 5654351"/>
              <a:gd name="connsiteX184" fmla="*/ 643812 w 5411755"/>
              <a:gd name="connsiteY184" fmla="*/ 5094514 h 5654351"/>
              <a:gd name="connsiteX185" fmla="*/ 709127 w 5411755"/>
              <a:gd name="connsiteY185" fmla="*/ 5159828 h 5654351"/>
              <a:gd name="connsiteX186" fmla="*/ 774441 w 5411755"/>
              <a:gd name="connsiteY186" fmla="*/ 5206481 h 5654351"/>
              <a:gd name="connsiteX187" fmla="*/ 933061 w 5411755"/>
              <a:gd name="connsiteY187" fmla="*/ 5290457 h 5654351"/>
              <a:gd name="connsiteX188" fmla="*/ 1129004 w 5411755"/>
              <a:gd name="connsiteY188" fmla="*/ 5318449 h 5654351"/>
              <a:gd name="connsiteX189" fmla="*/ 1250302 w 5411755"/>
              <a:gd name="connsiteY189" fmla="*/ 5309118 h 5654351"/>
              <a:gd name="connsiteX190" fmla="*/ 1296955 w 5411755"/>
              <a:gd name="connsiteY190" fmla="*/ 5318449 h 5654351"/>
              <a:gd name="connsiteX191" fmla="*/ 1315616 w 5411755"/>
              <a:gd name="connsiteY191" fmla="*/ 5355771 h 5654351"/>
              <a:gd name="connsiteX192" fmla="*/ 1427584 w 5411755"/>
              <a:gd name="connsiteY192" fmla="*/ 5449077 h 5654351"/>
              <a:gd name="connsiteX193" fmla="*/ 1576873 w 5411755"/>
              <a:gd name="connsiteY193" fmla="*/ 5486400 h 5654351"/>
              <a:gd name="connsiteX194" fmla="*/ 1950098 w 5411755"/>
              <a:gd name="connsiteY194" fmla="*/ 5523722 h 5654351"/>
              <a:gd name="connsiteX195" fmla="*/ 2118049 w 5411755"/>
              <a:gd name="connsiteY195" fmla="*/ 5542383 h 5654351"/>
              <a:gd name="connsiteX196" fmla="*/ 2258008 w 5411755"/>
              <a:gd name="connsiteY196" fmla="*/ 5561045 h 5654351"/>
              <a:gd name="connsiteX197" fmla="*/ 2313992 w 5411755"/>
              <a:gd name="connsiteY197" fmla="*/ 5570375 h 5654351"/>
              <a:gd name="connsiteX198" fmla="*/ 2509935 w 5411755"/>
              <a:gd name="connsiteY198" fmla="*/ 5589036 h 5654351"/>
              <a:gd name="connsiteX199" fmla="*/ 2696547 w 5411755"/>
              <a:gd name="connsiteY199" fmla="*/ 5626359 h 5654351"/>
              <a:gd name="connsiteX200" fmla="*/ 2789853 w 5411755"/>
              <a:gd name="connsiteY200" fmla="*/ 5635689 h 5654351"/>
              <a:gd name="connsiteX201" fmla="*/ 2911151 w 5411755"/>
              <a:gd name="connsiteY201" fmla="*/ 5654351 h 5654351"/>
              <a:gd name="connsiteX202" fmla="*/ 2985796 w 5411755"/>
              <a:gd name="connsiteY202" fmla="*/ 5645020 h 5654351"/>
              <a:gd name="connsiteX203" fmla="*/ 3023118 w 5411755"/>
              <a:gd name="connsiteY203" fmla="*/ 5635689 h 5654351"/>
              <a:gd name="connsiteX204" fmla="*/ 3181739 w 5411755"/>
              <a:gd name="connsiteY204" fmla="*/ 5579706 h 5654351"/>
              <a:gd name="connsiteX205" fmla="*/ 3209731 w 5411755"/>
              <a:gd name="connsiteY205" fmla="*/ 5561045 h 5654351"/>
              <a:gd name="connsiteX206" fmla="*/ 3256384 w 5411755"/>
              <a:gd name="connsiteY206" fmla="*/ 5505061 h 5654351"/>
              <a:gd name="connsiteX207" fmla="*/ 3275045 w 5411755"/>
              <a:gd name="connsiteY207" fmla="*/ 5477069 h 5654351"/>
              <a:gd name="connsiteX208" fmla="*/ 3359020 w 5411755"/>
              <a:gd name="connsiteY208" fmla="*/ 5439747 h 5654351"/>
              <a:gd name="connsiteX209" fmla="*/ 3405673 w 5411755"/>
              <a:gd name="connsiteY209" fmla="*/ 5374432 h 5654351"/>
              <a:gd name="connsiteX210" fmla="*/ 3433665 w 5411755"/>
              <a:gd name="connsiteY210" fmla="*/ 5337110 h 5654351"/>
              <a:gd name="connsiteX211" fmla="*/ 3442996 w 5411755"/>
              <a:gd name="connsiteY211" fmla="*/ 5299787 h 5654351"/>
              <a:gd name="connsiteX212" fmla="*/ 3461657 w 5411755"/>
              <a:gd name="connsiteY212" fmla="*/ 5253134 h 5654351"/>
              <a:gd name="connsiteX213" fmla="*/ 3442996 w 5411755"/>
              <a:gd name="connsiteY213" fmla="*/ 5141167 h 5654351"/>
              <a:gd name="connsiteX214" fmla="*/ 3433665 w 5411755"/>
              <a:gd name="connsiteY214" fmla="*/ 5057191 h 5654351"/>
              <a:gd name="connsiteX215" fmla="*/ 3442996 w 5411755"/>
              <a:gd name="connsiteY215" fmla="*/ 5094514 h 565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5411755" h="5654351">
                <a:moveTo>
                  <a:pt x="3442996" y="5094514"/>
                </a:moveTo>
                <a:lnTo>
                  <a:pt x="3442996" y="5094514"/>
                </a:lnTo>
                <a:cubicBezTo>
                  <a:pt x="3394469" y="4851878"/>
                  <a:pt x="3407164" y="4969174"/>
                  <a:pt x="3424335" y="4599991"/>
                </a:cubicBezTo>
                <a:cubicBezTo>
                  <a:pt x="3426190" y="4560103"/>
                  <a:pt x="3435520" y="4549627"/>
                  <a:pt x="3452327" y="4516016"/>
                </a:cubicBezTo>
                <a:cubicBezTo>
                  <a:pt x="3455437" y="4503575"/>
                  <a:pt x="3455922" y="4490163"/>
                  <a:pt x="3461657" y="4478693"/>
                </a:cubicBezTo>
                <a:cubicBezTo>
                  <a:pt x="3477207" y="4447593"/>
                  <a:pt x="3498981" y="4432039"/>
                  <a:pt x="3526971" y="4413379"/>
                </a:cubicBezTo>
                <a:cubicBezTo>
                  <a:pt x="3542061" y="4403319"/>
                  <a:pt x="3558535" y="4395447"/>
                  <a:pt x="3573625" y="4385387"/>
                </a:cubicBezTo>
                <a:cubicBezTo>
                  <a:pt x="3632565" y="4346095"/>
                  <a:pt x="3586591" y="4362267"/>
                  <a:pt x="3657600" y="4348065"/>
                </a:cubicBezTo>
                <a:cubicBezTo>
                  <a:pt x="3670041" y="4341845"/>
                  <a:pt x="3681727" y="4333803"/>
                  <a:pt x="3694922" y="4329404"/>
                </a:cubicBezTo>
                <a:cubicBezTo>
                  <a:pt x="3719253" y="4321293"/>
                  <a:pt x="3746627" y="4322212"/>
                  <a:pt x="3769567" y="4310742"/>
                </a:cubicBezTo>
                <a:cubicBezTo>
                  <a:pt x="3782008" y="4304522"/>
                  <a:pt x="3793694" y="4296479"/>
                  <a:pt x="3806890" y="4292081"/>
                </a:cubicBezTo>
                <a:cubicBezTo>
                  <a:pt x="3841946" y="4280396"/>
                  <a:pt x="3876807" y="4285903"/>
                  <a:pt x="3909527" y="4264089"/>
                </a:cubicBezTo>
                <a:cubicBezTo>
                  <a:pt x="3918857" y="4257869"/>
                  <a:pt x="3927018" y="4249365"/>
                  <a:pt x="3937518" y="4245428"/>
                </a:cubicBezTo>
                <a:cubicBezTo>
                  <a:pt x="3962981" y="4235880"/>
                  <a:pt x="3988249" y="4240052"/>
                  <a:pt x="4012163" y="4226767"/>
                </a:cubicBezTo>
                <a:cubicBezTo>
                  <a:pt x="4031769" y="4215875"/>
                  <a:pt x="4068147" y="4189445"/>
                  <a:pt x="4068147" y="4189445"/>
                </a:cubicBezTo>
                <a:cubicBezTo>
                  <a:pt x="4071257" y="4177004"/>
                  <a:pt x="4070365" y="4162792"/>
                  <a:pt x="4077478" y="4152122"/>
                </a:cubicBezTo>
                <a:cubicBezTo>
                  <a:pt x="4083698" y="4142792"/>
                  <a:pt x="4096713" y="4140466"/>
                  <a:pt x="4105469" y="4133461"/>
                </a:cubicBezTo>
                <a:cubicBezTo>
                  <a:pt x="4112338" y="4127966"/>
                  <a:pt x="4118635" y="4121669"/>
                  <a:pt x="4124131" y="4114800"/>
                </a:cubicBezTo>
                <a:cubicBezTo>
                  <a:pt x="4131136" y="4106043"/>
                  <a:pt x="4135613" y="4095423"/>
                  <a:pt x="4142792" y="4086808"/>
                </a:cubicBezTo>
                <a:cubicBezTo>
                  <a:pt x="4151240" y="4076671"/>
                  <a:pt x="4162196" y="4068835"/>
                  <a:pt x="4170784" y="4058816"/>
                </a:cubicBezTo>
                <a:cubicBezTo>
                  <a:pt x="4196917" y="4028327"/>
                  <a:pt x="4196342" y="4023035"/>
                  <a:pt x="4217437" y="3993502"/>
                </a:cubicBezTo>
                <a:cubicBezTo>
                  <a:pt x="4275291" y="3912506"/>
                  <a:pt x="4220121" y="3994142"/>
                  <a:pt x="4264090" y="3928187"/>
                </a:cubicBezTo>
                <a:cubicBezTo>
                  <a:pt x="4290520" y="3848895"/>
                  <a:pt x="4253658" y="3945574"/>
                  <a:pt x="4292082" y="3881534"/>
                </a:cubicBezTo>
                <a:cubicBezTo>
                  <a:pt x="4306394" y="3857680"/>
                  <a:pt x="4313973" y="3830035"/>
                  <a:pt x="4329404" y="3806889"/>
                </a:cubicBezTo>
                <a:lnTo>
                  <a:pt x="4366727" y="3750906"/>
                </a:lnTo>
                <a:cubicBezTo>
                  <a:pt x="4372947" y="3741575"/>
                  <a:pt x="4376057" y="3729134"/>
                  <a:pt x="4385388" y="3722914"/>
                </a:cubicBezTo>
                <a:cubicBezTo>
                  <a:pt x="4424953" y="3696538"/>
                  <a:pt x="4403350" y="3709268"/>
                  <a:pt x="4450702" y="3685591"/>
                </a:cubicBezTo>
                <a:cubicBezTo>
                  <a:pt x="4607370" y="3694807"/>
                  <a:pt x="4611275" y="3701258"/>
                  <a:pt x="4767943" y="3685591"/>
                </a:cubicBezTo>
                <a:cubicBezTo>
                  <a:pt x="4777730" y="3684612"/>
                  <a:pt x="4786604" y="3679371"/>
                  <a:pt x="4795935" y="3676261"/>
                </a:cubicBezTo>
                <a:cubicBezTo>
                  <a:pt x="4799045" y="3666930"/>
                  <a:pt x="4801391" y="3657309"/>
                  <a:pt x="4805265" y="3648269"/>
                </a:cubicBezTo>
                <a:cubicBezTo>
                  <a:pt x="4818435" y="3617539"/>
                  <a:pt x="4826522" y="3613261"/>
                  <a:pt x="4833257" y="3582955"/>
                </a:cubicBezTo>
                <a:cubicBezTo>
                  <a:pt x="4837361" y="3564487"/>
                  <a:pt x="4838484" y="3545439"/>
                  <a:pt x="4842588" y="3526971"/>
                </a:cubicBezTo>
                <a:cubicBezTo>
                  <a:pt x="4844722" y="3517370"/>
                  <a:pt x="4849330" y="3508468"/>
                  <a:pt x="4851918" y="3498979"/>
                </a:cubicBezTo>
                <a:cubicBezTo>
                  <a:pt x="4858666" y="3474235"/>
                  <a:pt x="4870580" y="3424334"/>
                  <a:pt x="4870580" y="3424334"/>
                </a:cubicBezTo>
                <a:cubicBezTo>
                  <a:pt x="4879742" y="3332706"/>
                  <a:pt x="4879532" y="3314253"/>
                  <a:pt x="4898571" y="3219061"/>
                </a:cubicBezTo>
                <a:cubicBezTo>
                  <a:pt x="4909831" y="3162764"/>
                  <a:pt x="4902887" y="3187453"/>
                  <a:pt x="4917233" y="3144416"/>
                </a:cubicBezTo>
                <a:cubicBezTo>
                  <a:pt x="4920343" y="3113314"/>
                  <a:pt x="4922686" y="3082126"/>
                  <a:pt x="4926563" y="3051110"/>
                </a:cubicBezTo>
                <a:cubicBezTo>
                  <a:pt x="4928910" y="3032337"/>
                  <a:pt x="4935894" y="3014045"/>
                  <a:pt x="4935894" y="2995126"/>
                </a:cubicBezTo>
                <a:cubicBezTo>
                  <a:pt x="4935894" y="2913360"/>
                  <a:pt x="4934500" y="2916300"/>
                  <a:pt x="4917233" y="2864498"/>
                </a:cubicBezTo>
                <a:cubicBezTo>
                  <a:pt x="4920343" y="2855167"/>
                  <a:pt x="4918560" y="2842223"/>
                  <a:pt x="4926563" y="2836506"/>
                </a:cubicBezTo>
                <a:cubicBezTo>
                  <a:pt x="4942570" y="2825073"/>
                  <a:pt x="4982547" y="2817845"/>
                  <a:pt x="4982547" y="2817845"/>
                </a:cubicBezTo>
                <a:lnTo>
                  <a:pt x="5075853" y="2724538"/>
                </a:lnTo>
                <a:lnTo>
                  <a:pt x="5113176" y="2687216"/>
                </a:lnTo>
                <a:cubicBezTo>
                  <a:pt x="5122507" y="2677885"/>
                  <a:pt x="5130188" y="2666543"/>
                  <a:pt x="5141167" y="2659224"/>
                </a:cubicBezTo>
                <a:cubicBezTo>
                  <a:pt x="5166049" y="2642636"/>
                  <a:pt x="5177809" y="2637440"/>
                  <a:pt x="5197151" y="2612571"/>
                </a:cubicBezTo>
                <a:cubicBezTo>
                  <a:pt x="5210920" y="2594867"/>
                  <a:pt x="5218614" y="2572446"/>
                  <a:pt x="5234473" y="2556587"/>
                </a:cubicBezTo>
                <a:cubicBezTo>
                  <a:pt x="5288758" y="2502304"/>
                  <a:pt x="5212953" y="2580546"/>
                  <a:pt x="5271796" y="2509934"/>
                </a:cubicBezTo>
                <a:cubicBezTo>
                  <a:pt x="5280244" y="2499797"/>
                  <a:pt x="5291687" y="2492358"/>
                  <a:pt x="5299788" y="2481942"/>
                </a:cubicBezTo>
                <a:cubicBezTo>
                  <a:pt x="5313557" y="2464239"/>
                  <a:pt x="5337110" y="2425959"/>
                  <a:pt x="5337110" y="2425959"/>
                </a:cubicBezTo>
                <a:cubicBezTo>
                  <a:pt x="5361061" y="2330156"/>
                  <a:pt x="5328507" y="2448899"/>
                  <a:pt x="5365102" y="2351314"/>
                </a:cubicBezTo>
                <a:cubicBezTo>
                  <a:pt x="5369605" y="2339307"/>
                  <a:pt x="5369930" y="2325998"/>
                  <a:pt x="5374433" y="2313991"/>
                </a:cubicBezTo>
                <a:cubicBezTo>
                  <a:pt x="5379317" y="2300968"/>
                  <a:pt x="5387615" y="2289453"/>
                  <a:pt x="5393094" y="2276669"/>
                </a:cubicBezTo>
                <a:cubicBezTo>
                  <a:pt x="5396968" y="2267629"/>
                  <a:pt x="5399315" y="2258008"/>
                  <a:pt x="5402425" y="2248677"/>
                </a:cubicBezTo>
                <a:cubicBezTo>
                  <a:pt x="5399315" y="2205134"/>
                  <a:pt x="5399570" y="2161220"/>
                  <a:pt x="5393094" y="2118049"/>
                </a:cubicBezTo>
                <a:cubicBezTo>
                  <a:pt x="5390176" y="2098596"/>
                  <a:pt x="5388342" y="2075974"/>
                  <a:pt x="5374433" y="2062065"/>
                </a:cubicBezTo>
                <a:cubicBezTo>
                  <a:pt x="5351477" y="2039109"/>
                  <a:pt x="5332659" y="2025171"/>
                  <a:pt x="5318449" y="1996751"/>
                </a:cubicBezTo>
                <a:cubicBezTo>
                  <a:pt x="5311754" y="1983362"/>
                  <a:pt x="5302779" y="1943399"/>
                  <a:pt x="5299788" y="1931436"/>
                </a:cubicBezTo>
                <a:cubicBezTo>
                  <a:pt x="5314756" y="1706902"/>
                  <a:pt x="5293283" y="1851560"/>
                  <a:pt x="5318449" y="1763485"/>
                </a:cubicBezTo>
                <a:cubicBezTo>
                  <a:pt x="5321972" y="1751155"/>
                  <a:pt x="5322572" y="1737881"/>
                  <a:pt x="5327780" y="1726163"/>
                </a:cubicBezTo>
                <a:cubicBezTo>
                  <a:pt x="5335145" y="1709591"/>
                  <a:pt x="5346441" y="1695061"/>
                  <a:pt x="5355771" y="1679510"/>
                </a:cubicBezTo>
                <a:cubicBezTo>
                  <a:pt x="5361992" y="1654628"/>
                  <a:pt x="5366323" y="1629196"/>
                  <a:pt x="5374433" y="1604865"/>
                </a:cubicBezTo>
                <a:cubicBezTo>
                  <a:pt x="5380653" y="1586204"/>
                  <a:pt x="5389236" y="1568170"/>
                  <a:pt x="5393094" y="1548881"/>
                </a:cubicBezTo>
                <a:cubicBezTo>
                  <a:pt x="5404940" y="1489654"/>
                  <a:pt x="5398579" y="1517614"/>
                  <a:pt x="5411755" y="1464906"/>
                </a:cubicBezTo>
                <a:cubicBezTo>
                  <a:pt x="5405535" y="1405812"/>
                  <a:pt x="5406263" y="1345567"/>
                  <a:pt x="5393094" y="1287624"/>
                </a:cubicBezTo>
                <a:cubicBezTo>
                  <a:pt x="5390170" y="1274757"/>
                  <a:pt x="5372422" y="1270611"/>
                  <a:pt x="5365102" y="1259632"/>
                </a:cubicBezTo>
                <a:cubicBezTo>
                  <a:pt x="5359646" y="1251448"/>
                  <a:pt x="5360169" y="1240437"/>
                  <a:pt x="5355771" y="1231640"/>
                </a:cubicBezTo>
                <a:cubicBezTo>
                  <a:pt x="5334734" y="1189566"/>
                  <a:pt x="5325838" y="1184134"/>
                  <a:pt x="5299788" y="1147665"/>
                </a:cubicBezTo>
                <a:cubicBezTo>
                  <a:pt x="5293270" y="1138540"/>
                  <a:pt x="5289056" y="1127602"/>
                  <a:pt x="5281127" y="1119673"/>
                </a:cubicBezTo>
                <a:cubicBezTo>
                  <a:pt x="5273198" y="1111744"/>
                  <a:pt x="5262466" y="1107232"/>
                  <a:pt x="5253135" y="1101012"/>
                </a:cubicBezTo>
                <a:cubicBezTo>
                  <a:pt x="5250025" y="1088571"/>
                  <a:pt x="5250917" y="1074359"/>
                  <a:pt x="5243804" y="1063689"/>
                </a:cubicBezTo>
                <a:cubicBezTo>
                  <a:pt x="5237584" y="1054358"/>
                  <a:pt x="5223742" y="1052957"/>
                  <a:pt x="5215812" y="1045028"/>
                </a:cubicBezTo>
                <a:cubicBezTo>
                  <a:pt x="5204816" y="1034032"/>
                  <a:pt x="5197151" y="1020147"/>
                  <a:pt x="5187820" y="1007706"/>
                </a:cubicBezTo>
                <a:cubicBezTo>
                  <a:pt x="5184710" y="998375"/>
                  <a:pt x="5182888" y="988511"/>
                  <a:pt x="5178490" y="979714"/>
                </a:cubicBezTo>
                <a:cubicBezTo>
                  <a:pt x="5173475" y="969684"/>
                  <a:pt x="5163767" y="962222"/>
                  <a:pt x="5159829" y="951722"/>
                </a:cubicBezTo>
                <a:cubicBezTo>
                  <a:pt x="5154261" y="936873"/>
                  <a:pt x="5153105" y="920712"/>
                  <a:pt x="5150498" y="905069"/>
                </a:cubicBezTo>
                <a:cubicBezTo>
                  <a:pt x="5137518" y="827191"/>
                  <a:pt x="5146494" y="859060"/>
                  <a:pt x="5131837" y="793102"/>
                </a:cubicBezTo>
                <a:cubicBezTo>
                  <a:pt x="5125719" y="765571"/>
                  <a:pt x="5124431" y="748373"/>
                  <a:pt x="5103845" y="727787"/>
                </a:cubicBezTo>
                <a:cubicBezTo>
                  <a:pt x="5089183" y="713125"/>
                  <a:pt x="5054995" y="699612"/>
                  <a:pt x="5038531" y="690465"/>
                </a:cubicBezTo>
                <a:cubicBezTo>
                  <a:pt x="4950657" y="641646"/>
                  <a:pt x="5026864" y="676759"/>
                  <a:pt x="4963886" y="653142"/>
                </a:cubicBezTo>
                <a:cubicBezTo>
                  <a:pt x="4946751" y="646716"/>
                  <a:pt x="4910426" y="630447"/>
                  <a:pt x="4889241" y="625151"/>
                </a:cubicBezTo>
                <a:cubicBezTo>
                  <a:pt x="4835976" y="611835"/>
                  <a:pt x="4853152" y="620855"/>
                  <a:pt x="4805265" y="606489"/>
                </a:cubicBezTo>
                <a:cubicBezTo>
                  <a:pt x="4786424" y="600837"/>
                  <a:pt x="4767943" y="594048"/>
                  <a:pt x="4749282" y="587828"/>
                </a:cubicBezTo>
                <a:cubicBezTo>
                  <a:pt x="4739951" y="584718"/>
                  <a:pt x="4730991" y="580115"/>
                  <a:pt x="4721290" y="578498"/>
                </a:cubicBezTo>
                <a:cubicBezTo>
                  <a:pt x="4702629" y="575388"/>
                  <a:pt x="4683774" y="573271"/>
                  <a:pt x="4665306" y="569167"/>
                </a:cubicBezTo>
                <a:cubicBezTo>
                  <a:pt x="4655705" y="567033"/>
                  <a:pt x="4646771" y="562538"/>
                  <a:pt x="4637314" y="559836"/>
                </a:cubicBezTo>
                <a:cubicBezTo>
                  <a:pt x="4624984" y="556313"/>
                  <a:pt x="4612433" y="553616"/>
                  <a:pt x="4599992" y="550506"/>
                </a:cubicBezTo>
                <a:cubicBezTo>
                  <a:pt x="4590661" y="544286"/>
                  <a:pt x="4582030" y="536860"/>
                  <a:pt x="4572000" y="531845"/>
                </a:cubicBezTo>
                <a:cubicBezTo>
                  <a:pt x="4494739" y="493214"/>
                  <a:pt x="4596237" y="557333"/>
                  <a:pt x="4516016" y="503853"/>
                </a:cubicBezTo>
                <a:cubicBezTo>
                  <a:pt x="4501825" y="447084"/>
                  <a:pt x="4515702" y="482076"/>
                  <a:pt x="4478694" y="429208"/>
                </a:cubicBezTo>
                <a:cubicBezTo>
                  <a:pt x="4420915" y="346667"/>
                  <a:pt x="4465326" y="397180"/>
                  <a:pt x="4394718" y="326571"/>
                </a:cubicBezTo>
                <a:cubicBezTo>
                  <a:pt x="4359771" y="291624"/>
                  <a:pt x="4379246" y="302752"/>
                  <a:pt x="4338735" y="289249"/>
                </a:cubicBezTo>
                <a:cubicBezTo>
                  <a:pt x="4332514" y="283028"/>
                  <a:pt x="4327942" y="274521"/>
                  <a:pt x="4320073" y="270587"/>
                </a:cubicBezTo>
                <a:cubicBezTo>
                  <a:pt x="4308603" y="264852"/>
                  <a:pt x="4295555" y="261968"/>
                  <a:pt x="4282751" y="261257"/>
                </a:cubicBezTo>
                <a:cubicBezTo>
                  <a:pt x="4183329" y="255734"/>
                  <a:pt x="4083698" y="255036"/>
                  <a:pt x="3984171" y="251926"/>
                </a:cubicBezTo>
                <a:cubicBezTo>
                  <a:pt x="3968620" y="248816"/>
                  <a:pt x="3952999" y="246036"/>
                  <a:pt x="3937518" y="242596"/>
                </a:cubicBezTo>
                <a:cubicBezTo>
                  <a:pt x="3925000" y="239814"/>
                  <a:pt x="3912891" y="235079"/>
                  <a:pt x="3900196" y="233265"/>
                </a:cubicBezTo>
                <a:cubicBezTo>
                  <a:pt x="3869253" y="228844"/>
                  <a:pt x="3837992" y="227044"/>
                  <a:pt x="3806890" y="223934"/>
                </a:cubicBezTo>
                <a:cubicBezTo>
                  <a:pt x="3797559" y="220824"/>
                  <a:pt x="3788355" y="217306"/>
                  <a:pt x="3778898" y="214604"/>
                </a:cubicBezTo>
                <a:cubicBezTo>
                  <a:pt x="3766568" y="211081"/>
                  <a:pt x="3753363" y="210325"/>
                  <a:pt x="3741576" y="205273"/>
                </a:cubicBezTo>
                <a:cubicBezTo>
                  <a:pt x="3731269" y="200856"/>
                  <a:pt x="3723614" y="191627"/>
                  <a:pt x="3713584" y="186612"/>
                </a:cubicBezTo>
                <a:cubicBezTo>
                  <a:pt x="3704787" y="182213"/>
                  <a:pt x="3694632" y="181155"/>
                  <a:pt x="3685592" y="177281"/>
                </a:cubicBezTo>
                <a:cubicBezTo>
                  <a:pt x="3672807" y="171802"/>
                  <a:pt x="3661293" y="163504"/>
                  <a:pt x="3648269" y="158620"/>
                </a:cubicBezTo>
                <a:cubicBezTo>
                  <a:pt x="3636262" y="154117"/>
                  <a:pt x="3622954" y="153792"/>
                  <a:pt x="3610947" y="149289"/>
                </a:cubicBezTo>
                <a:cubicBezTo>
                  <a:pt x="3597924" y="144405"/>
                  <a:pt x="3586649" y="135512"/>
                  <a:pt x="3573625" y="130628"/>
                </a:cubicBezTo>
                <a:cubicBezTo>
                  <a:pt x="3561618" y="126125"/>
                  <a:pt x="3548632" y="124821"/>
                  <a:pt x="3536302" y="121298"/>
                </a:cubicBezTo>
                <a:cubicBezTo>
                  <a:pt x="3516008" y="115500"/>
                  <a:pt x="3491954" y="104459"/>
                  <a:pt x="3470988" y="102636"/>
                </a:cubicBezTo>
                <a:cubicBezTo>
                  <a:pt x="3412035" y="97510"/>
                  <a:pt x="3352800" y="96416"/>
                  <a:pt x="3293706" y="93306"/>
                </a:cubicBezTo>
                <a:cubicBezTo>
                  <a:pt x="3240833" y="96416"/>
                  <a:pt x="3187812" y="97615"/>
                  <a:pt x="3135086" y="102636"/>
                </a:cubicBezTo>
                <a:cubicBezTo>
                  <a:pt x="3122320" y="103852"/>
                  <a:pt x="3110282" y="109185"/>
                  <a:pt x="3097763" y="111967"/>
                </a:cubicBezTo>
                <a:cubicBezTo>
                  <a:pt x="3082282" y="115407"/>
                  <a:pt x="3066495" y="117452"/>
                  <a:pt x="3051110" y="121298"/>
                </a:cubicBezTo>
                <a:cubicBezTo>
                  <a:pt x="3041568" y="123683"/>
                  <a:pt x="3032719" y="128494"/>
                  <a:pt x="3023118" y="130628"/>
                </a:cubicBezTo>
                <a:cubicBezTo>
                  <a:pt x="3004650" y="134732"/>
                  <a:pt x="2985489" y="135371"/>
                  <a:pt x="2967135" y="139959"/>
                </a:cubicBezTo>
                <a:cubicBezTo>
                  <a:pt x="2948052" y="144730"/>
                  <a:pt x="2930701" y="156448"/>
                  <a:pt x="2911151" y="158620"/>
                </a:cubicBezTo>
                <a:lnTo>
                  <a:pt x="2827176" y="167951"/>
                </a:lnTo>
                <a:lnTo>
                  <a:pt x="2547257" y="149289"/>
                </a:lnTo>
                <a:cubicBezTo>
                  <a:pt x="2519176" y="147129"/>
                  <a:pt x="2491319" y="142629"/>
                  <a:pt x="2463282" y="139959"/>
                </a:cubicBezTo>
                <a:cubicBezTo>
                  <a:pt x="2425999" y="136408"/>
                  <a:pt x="2388637" y="133738"/>
                  <a:pt x="2351314" y="130628"/>
                </a:cubicBezTo>
                <a:cubicBezTo>
                  <a:pt x="2323322" y="124408"/>
                  <a:pt x="2293284" y="124177"/>
                  <a:pt x="2267339" y="111967"/>
                </a:cubicBezTo>
                <a:cubicBezTo>
                  <a:pt x="2239197" y="98724"/>
                  <a:pt x="2220513" y="69892"/>
                  <a:pt x="2192694" y="55983"/>
                </a:cubicBezTo>
                <a:cubicBezTo>
                  <a:pt x="2160177" y="39725"/>
                  <a:pt x="2144459" y="30575"/>
                  <a:pt x="2108718" y="18661"/>
                </a:cubicBezTo>
                <a:cubicBezTo>
                  <a:pt x="2096552" y="14606"/>
                  <a:pt x="2083837" y="12440"/>
                  <a:pt x="2071396" y="9330"/>
                </a:cubicBezTo>
                <a:cubicBezTo>
                  <a:pt x="2050806" y="11618"/>
                  <a:pt x="1970470" y="18090"/>
                  <a:pt x="1940767" y="27991"/>
                </a:cubicBezTo>
                <a:cubicBezTo>
                  <a:pt x="1908988" y="38584"/>
                  <a:pt x="1877423" y="50333"/>
                  <a:pt x="1847461" y="65314"/>
                </a:cubicBezTo>
                <a:lnTo>
                  <a:pt x="1772816" y="102636"/>
                </a:lnTo>
                <a:cubicBezTo>
                  <a:pt x="1726163" y="99526"/>
                  <a:pt x="1679328" y="98469"/>
                  <a:pt x="1632857" y="93306"/>
                </a:cubicBezTo>
                <a:cubicBezTo>
                  <a:pt x="1601644" y="89838"/>
                  <a:pt x="1594499" y="72831"/>
                  <a:pt x="1567543" y="55983"/>
                </a:cubicBezTo>
                <a:cubicBezTo>
                  <a:pt x="1555748" y="48611"/>
                  <a:pt x="1543416" y="41721"/>
                  <a:pt x="1530220" y="37322"/>
                </a:cubicBezTo>
                <a:cubicBezTo>
                  <a:pt x="1515175" y="32307"/>
                  <a:pt x="1498867" y="32164"/>
                  <a:pt x="1483567" y="27991"/>
                </a:cubicBezTo>
                <a:cubicBezTo>
                  <a:pt x="1367399" y="-3692"/>
                  <a:pt x="1487610" y="19334"/>
                  <a:pt x="1371600" y="0"/>
                </a:cubicBezTo>
                <a:cubicBezTo>
                  <a:pt x="1318727" y="6220"/>
                  <a:pt x="1265278" y="8700"/>
                  <a:pt x="1212980" y="18661"/>
                </a:cubicBezTo>
                <a:cubicBezTo>
                  <a:pt x="1199316" y="21264"/>
                  <a:pt x="1188368" y="31673"/>
                  <a:pt x="1175657" y="37322"/>
                </a:cubicBezTo>
                <a:cubicBezTo>
                  <a:pt x="1160352" y="44124"/>
                  <a:pt x="1143985" y="48493"/>
                  <a:pt x="1129004" y="55983"/>
                </a:cubicBezTo>
                <a:cubicBezTo>
                  <a:pt x="1106576" y="67197"/>
                  <a:pt x="1085046" y="80164"/>
                  <a:pt x="1063690" y="93306"/>
                </a:cubicBezTo>
                <a:cubicBezTo>
                  <a:pt x="1012451" y="124838"/>
                  <a:pt x="998547" y="141525"/>
                  <a:pt x="942392" y="167951"/>
                </a:cubicBezTo>
                <a:cubicBezTo>
                  <a:pt x="912083" y="182214"/>
                  <a:pt x="876958" y="186692"/>
                  <a:pt x="849086" y="205273"/>
                </a:cubicBezTo>
                <a:cubicBezTo>
                  <a:pt x="839755" y="211493"/>
                  <a:pt x="832184" y="222271"/>
                  <a:pt x="821094" y="223934"/>
                </a:cubicBezTo>
                <a:cubicBezTo>
                  <a:pt x="768715" y="231791"/>
                  <a:pt x="715347" y="230155"/>
                  <a:pt x="662473" y="233265"/>
                </a:cubicBezTo>
                <a:cubicBezTo>
                  <a:pt x="514032" y="307485"/>
                  <a:pt x="569859" y="268167"/>
                  <a:pt x="485192" y="335902"/>
                </a:cubicBezTo>
                <a:cubicBezTo>
                  <a:pt x="478972" y="348343"/>
                  <a:pt x="472010" y="360440"/>
                  <a:pt x="466531" y="373224"/>
                </a:cubicBezTo>
                <a:cubicBezTo>
                  <a:pt x="462657" y="382264"/>
                  <a:pt x="461599" y="392419"/>
                  <a:pt x="457200" y="401216"/>
                </a:cubicBezTo>
                <a:cubicBezTo>
                  <a:pt x="452185" y="411246"/>
                  <a:pt x="444759" y="419877"/>
                  <a:pt x="438539" y="429208"/>
                </a:cubicBezTo>
                <a:cubicBezTo>
                  <a:pt x="441649" y="444759"/>
                  <a:pt x="447869" y="460002"/>
                  <a:pt x="447869" y="475861"/>
                </a:cubicBezTo>
                <a:cubicBezTo>
                  <a:pt x="447869" y="544593"/>
                  <a:pt x="440538" y="623321"/>
                  <a:pt x="419878" y="690465"/>
                </a:cubicBezTo>
                <a:cubicBezTo>
                  <a:pt x="415787" y="703759"/>
                  <a:pt x="407876" y="715576"/>
                  <a:pt x="401216" y="727787"/>
                </a:cubicBezTo>
                <a:cubicBezTo>
                  <a:pt x="389209" y="749801"/>
                  <a:pt x="375694" y="770977"/>
                  <a:pt x="363894" y="793102"/>
                </a:cubicBezTo>
                <a:cubicBezTo>
                  <a:pt x="314698" y="885345"/>
                  <a:pt x="351575" y="848994"/>
                  <a:pt x="289249" y="895738"/>
                </a:cubicBezTo>
                <a:cubicBezTo>
                  <a:pt x="283029" y="905069"/>
                  <a:pt x="276358" y="914114"/>
                  <a:pt x="270588" y="923730"/>
                </a:cubicBezTo>
                <a:cubicBezTo>
                  <a:pt x="257687" y="945232"/>
                  <a:pt x="248014" y="968765"/>
                  <a:pt x="233265" y="989045"/>
                </a:cubicBezTo>
                <a:cubicBezTo>
                  <a:pt x="222917" y="1003274"/>
                  <a:pt x="208384" y="1013926"/>
                  <a:pt x="195943" y="1026367"/>
                </a:cubicBezTo>
                <a:cubicBezTo>
                  <a:pt x="150871" y="1139045"/>
                  <a:pt x="173600" y="1089711"/>
                  <a:pt x="130629" y="1175657"/>
                </a:cubicBezTo>
                <a:cubicBezTo>
                  <a:pt x="124408" y="1203649"/>
                  <a:pt x="119355" y="1231926"/>
                  <a:pt x="111967" y="1259632"/>
                </a:cubicBezTo>
                <a:cubicBezTo>
                  <a:pt x="106899" y="1278639"/>
                  <a:pt x="97427" y="1296382"/>
                  <a:pt x="93306" y="1315616"/>
                </a:cubicBezTo>
                <a:cubicBezTo>
                  <a:pt x="88052" y="1340135"/>
                  <a:pt x="88597" y="1365615"/>
                  <a:pt x="83976" y="1390261"/>
                </a:cubicBezTo>
                <a:cubicBezTo>
                  <a:pt x="79249" y="1415469"/>
                  <a:pt x="70688" y="1439828"/>
                  <a:pt x="65314" y="1464906"/>
                </a:cubicBezTo>
                <a:cubicBezTo>
                  <a:pt x="52022" y="1526934"/>
                  <a:pt x="40433" y="1589314"/>
                  <a:pt x="27992" y="1651518"/>
                </a:cubicBezTo>
                <a:cubicBezTo>
                  <a:pt x="20952" y="1686719"/>
                  <a:pt x="14109" y="1718319"/>
                  <a:pt x="9331" y="1754155"/>
                </a:cubicBezTo>
                <a:cubicBezTo>
                  <a:pt x="5609" y="1782072"/>
                  <a:pt x="3110" y="1810138"/>
                  <a:pt x="0" y="1838130"/>
                </a:cubicBezTo>
                <a:cubicBezTo>
                  <a:pt x="2222" y="1882560"/>
                  <a:pt x="1539" y="2012236"/>
                  <a:pt x="18661" y="2080726"/>
                </a:cubicBezTo>
                <a:cubicBezTo>
                  <a:pt x="23432" y="2099809"/>
                  <a:pt x="32146" y="2117732"/>
                  <a:pt x="37322" y="2136710"/>
                </a:cubicBezTo>
                <a:cubicBezTo>
                  <a:pt x="51587" y="2189016"/>
                  <a:pt x="41592" y="2191744"/>
                  <a:pt x="65314" y="2248677"/>
                </a:cubicBezTo>
                <a:cubicBezTo>
                  <a:pt x="72289" y="2265417"/>
                  <a:pt x="83975" y="2279779"/>
                  <a:pt x="93306" y="2295330"/>
                </a:cubicBezTo>
                <a:cubicBezTo>
                  <a:pt x="99526" y="2317102"/>
                  <a:pt x="104807" y="2339164"/>
                  <a:pt x="111967" y="2360645"/>
                </a:cubicBezTo>
                <a:cubicBezTo>
                  <a:pt x="120370" y="2385855"/>
                  <a:pt x="132033" y="2409925"/>
                  <a:pt x="139959" y="2435289"/>
                </a:cubicBezTo>
                <a:cubicBezTo>
                  <a:pt x="147609" y="2459769"/>
                  <a:pt x="158620" y="2509934"/>
                  <a:pt x="158620" y="2509934"/>
                </a:cubicBezTo>
                <a:cubicBezTo>
                  <a:pt x="161730" y="2556587"/>
                  <a:pt x="164068" y="2603298"/>
                  <a:pt x="167951" y="2649893"/>
                </a:cubicBezTo>
                <a:cubicBezTo>
                  <a:pt x="170290" y="2677960"/>
                  <a:pt x="179952" y="2705832"/>
                  <a:pt x="177282" y="2733869"/>
                </a:cubicBezTo>
                <a:cubicBezTo>
                  <a:pt x="173635" y="2772167"/>
                  <a:pt x="159859" y="2808845"/>
                  <a:pt x="149290" y="2845836"/>
                </a:cubicBezTo>
                <a:cubicBezTo>
                  <a:pt x="137109" y="2888471"/>
                  <a:pt x="127466" y="2925804"/>
                  <a:pt x="111967" y="2967134"/>
                </a:cubicBezTo>
                <a:cubicBezTo>
                  <a:pt x="100205" y="2998499"/>
                  <a:pt x="74645" y="3060440"/>
                  <a:pt x="74645" y="3060440"/>
                </a:cubicBezTo>
                <a:cubicBezTo>
                  <a:pt x="71535" y="3097763"/>
                  <a:pt x="70264" y="3135284"/>
                  <a:pt x="65314" y="3172408"/>
                </a:cubicBezTo>
                <a:cubicBezTo>
                  <a:pt x="64014" y="3182157"/>
                  <a:pt x="55984" y="3190565"/>
                  <a:pt x="55984" y="3200400"/>
                </a:cubicBezTo>
                <a:cubicBezTo>
                  <a:pt x="55984" y="3427792"/>
                  <a:pt x="32279" y="3367598"/>
                  <a:pt x="83976" y="3470987"/>
                </a:cubicBezTo>
                <a:cubicBezTo>
                  <a:pt x="118051" y="3607300"/>
                  <a:pt x="95617" y="3501649"/>
                  <a:pt x="74645" y="3816220"/>
                </a:cubicBezTo>
                <a:cubicBezTo>
                  <a:pt x="72154" y="3853589"/>
                  <a:pt x="68081" y="3890838"/>
                  <a:pt x="65314" y="3928187"/>
                </a:cubicBezTo>
                <a:cubicBezTo>
                  <a:pt x="53096" y="4093139"/>
                  <a:pt x="65776" y="4019189"/>
                  <a:pt x="46653" y="4114800"/>
                </a:cubicBezTo>
                <a:cubicBezTo>
                  <a:pt x="51740" y="4165663"/>
                  <a:pt x="52104" y="4225117"/>
                  <a:pt x="74645" y="4273420"/>
                </a:cubicBezTo>
                <a:cubicBezTo>
                  <a:pt x="98529" y="4324600"/>
                  <a:pt x="139306" y="4372482"/>
                  <a:pt x="177282" y="4413379"/>
                </a:cubicBezTo>
                <a:cubicBezTo>
                  <a:pt x="210275" y="4448910"/>
                  <a:pt x="279236" y="4515504"/>
                  <a:pt x="317241" y="4544008"/>
                </a:cubicBezTo>
                <a:cubicBezTo>
                  <a:pt x="328368" y="4552354"/>
                  <a:pt x="342487" y="4555768"/>
                  <a:pt x="354563" y="4562669"/>
                </a:cubicBezTo>
                <a:cubicBezTo>
                  <a:pt x="364300" y="4568233"/>
                  <a:pt x="373224" y="4575110"/>
                  <a:pt x="382555" y="4581330"/>
                </a:cubicBezTo>
                <a:cubicBezTo>
                  <a:pt x="397357" y="4603534"/>
                  <a:pt x="417956" y="4633470"/>
                  <a:pt x="429208" y="4655975"/>
                </a:cubicBezTo>
                <a:cubicBezTo>
                  <a:pt x="433607" y="4664772"/>
                  <a:pt x="435429" y="4674636"/>
                  <a:pt x="438539" y="4683967"/>
                </a:cubicBezTo>
                <a:cubicBezTo>
                  <a:pt x="454742" y="4797396"/>
                  <a:pt x="437255" y="4702799"/>
                  <a:pt x="466531" y="4805265"/>
                </a:cubicBezTo>
                <a:cubicBezTo>
                  <a:pt x="473577" y="4829926"/>
                  <a:pt x="476566" y="4855757"/>
                  <a:pt x="485192" y="4879910"/>
                </a:cubicBezTo>
                <a:cubicBezTo>
                  <a:pt x="512542" y="4956490"/>
                  <a:pt x="602594" y="5053297"/>
                  <a:pt x="643812" y="5094514"/>
                </a:cubicBezTo>
                <a:cubicBezTo>
                  <a:pt x="665584" y="5116285"/>
                  <a:pt x="685750" y="5139790"/>
                  <a:pt x="709127" y="5159828"/>
                </a:cubicBezTo>
                <a:cubicBezTo>
                  <a:pt x="729441" y="5177240"/>
                  <a:pt x="752180" y="5191640"/>
                  <a:pt x="774441" y="5206481"/>
                </a:cubicBezTo>
                <a:cubicBezTo>
                  <a:pt x="824199" y="5239653"/>
                  <a:pt x="875373" y="5272239"/>
                  <a:pt x="933061" y="5290457"/>
                </a:cubicBezTo>
                <a:cubicBezTo>
                  <a:pt x="994663" y="5309910"/>
                  <a:pt x="1065603" y="5312685"/>
                  <a:pt x="1129004" y="5318449"/>
                </a:cubicBezTo>
                <a:cubicBezTo>
                  <a:pt x="1169437" y="5315339"/>
                  <a:pt x="1209750" y="5309118"/>
                  <a:pt x="1250302" y="5309118"/>
                </a:cubicBezTo>
                <a:cubicBezTo>
                  <a:pt x="1266161" y="5309118"/>
                  <a:pt x="1284050" y="5309231"/>
                  <a:pt x="1296955" y="5318449"/>
                </a:cubicBezTo>
                <a:cubicBezTo>
                  <a:pt x="1308273" y="5326534"/>
                  <a:pt x="1306808" y="5345006"/>
                  <a:pt x="1315616" y="5355771"/>
                </a:cubicBezTo>
                <a:cubicBezTo>
                  <a:pt x="1347634" y="5394904"/>
                  <a:pt x="1381695" y="5428218"/>
                  <a:pt x="1427584" y="5449077"/>
                </a:cubicBezTo>
                <a:cubicBezTo>
                  <a:pt x="1470745" y="5468696"/>
                  <a:pt x="1533474" y="5478509"/>
                  <a:pt x="1576873" y="5486400"/>
                </a:cubicBezTo>
                <a:cubicBezTo>
                  <a:pt x="1805220" y="5527918"/>
                  <a:pt x="1581278" y="5482743"/>
                  <a:pt x="1950098" y="5523722"/>
                </a:cubicBezTo>
                <a:lnTo>
                  <a:pt x="2118049" y="5542383"/>
                </a:lnTo>
                <a:cubicBezTo>
                  <a:pt x="2164773" y="5548047"/>
                  <a:pt x="2211415" y="5554389"/>
                  <a:pt x="2258008" y="5561045"/>
                </a:cubicBezTo>
                <a:cubicBezTo>
                  <a:pt x="2276737" y="5563721"/>
                  <a:pt x="2295189" y="5568286"/>
                  <a:pt x="2313992" y="5570375"/>
                </a:cubicBezTo>
                <a:cubicBezTo>
                  <a:pt x="2379201" y="5577620"/>
                  <a:pt x="2509935" y="5589036"/>
                  <a:pt x="2509935" y="5589036"/>
                </a:cubicBezTo>
                <a:cubicBezTo>
                  <a:pt x="2572139" y="5601477"/>
                  <a:pt x="2633426" y="5620047"/>
                  <a:pt x="2696547" y="5626359"/>
                </a:cubicBezTo>
                <a:lnTo>
                  <a:pt x="2789853" y="5635689"/>
                </a:lnTo>
                <a:cubicBezTo>
                  <a:pt x="2830667" y="5640491"/>
                  <a:pt x="2870661" y="5647602"/>
                  <a:pt x="2911151" y="5654351"/>
                </a:cubicBezTo>
                <a:cubicBezTo>
                  <a:pt x="2936033" y="5651241"/>
                  <a:pt x="2961062" y="5649143"/>
                  <a:pt x="2985796" y="5645020"/>
                </a:cubicBezTo>
                <a:cubicBezTo>
                  <a:pt x="2998445" y="5642912"/>
                  <a:pt x="3010815" y="5639307"/>
                  <a:pt x="3023118" y="5635689"/>
                </a:cubicBezTo>
                <a:cubicBezTo>
                  <a:pt x="3092241" y="5615359"/>
                  <a:pt x="3128105" y="5610353"/>
                  <a:pt x="3181739" y="5579706"/>
                </a:cubicBezTo>
                <a:cubicBezTo>
                  <a:pt x="3191476" y="5574142"/>
                  <a:pt x="3200400" y="5567265"/>
                  <a:pt x="3209731" y="5561045"/>
                </a:cubicBezTo>
                <a:cubicBezTo>
                  <a:pt x="3249765" y="5480975"/>
                  <a:pt x="3203630" y="5557815"/>
                  <a:pt x="3256384" y="5505061"/>
                </a:cubicBezTo>
                <a:cubicBezTo>
                  <a:pt x="3264313" y="5497132"/>
                  <a:pt x="3266531" y="5484367"/>
                  <a:pt x="3275045" y="5477069"/>
                </a:cubicBezTo>
                <a:cubicBezTo>
                  <a:pt x="3308278" y="5448583"/>
                  <a:pt x="3321368" y="5449159"/>
                  <a:pt x="3359020" y="5439747"/>
                </a:cubicBezTo>
                <a:cubicBezTo>
                  <a:pt x="3395765" y="5403002"/>
                  <a:pt x="3362315" y="5439470"/>
                  <a:pt x="3405673" y="5374432"/>
                </a:cubicBezTo>
                <a:cubicBezTo>
                  <a:pt x="3414299" y="5361493"/>
                  <a:pt x="3424334" y="5349551"/>
                  <a:pt x="3433665" y="5337110"/>
                </a:cubicBezTo>
                <a:cubicBezTo>
                  <a:pt x="3436775" y="5324669"/>
                  <a:pt x="3438941" y="5311953"/>
                  <a:pt x="3442996" y="5299787"/>
                </a:cubicBezTo>
                <a:cubicBezTo>
                  <a:pt x="3448292" y="5283898"/>
                  <a:pt x="3460464" y="5269840"/>
                  <a:pt x="3461657" y="5253134"/>
                </a:cubicBezTo>
                <a:cubicBezTo>
                  <a:pt x="3465334" y="5201661"/>
                  <a:pt x="3456312" y="5181113"/>
                  <a:pt x="3442996" y="5141167"/>
                </a:cubicBezTo>
                <a:cubicBezTo>
                  <a:pt x="3449853" y="5093172"/>
                  <a:pt x="3469365" y="5080992"/>
                  <a:pt x="3433665" y="5057191"/>
                </a:cubicBezTo>
                <a:cubicBezTo>
                  <a:pt x="3431077" y="5055466"/>
                  <a:pt x="3441441" y="5088294"/>
                  <a:pt x="3442996" y="5094514"/>
                </a:cubicBezTo>
                <a:close/>
              </a:path>
            </a:pathLst>
          </a:custGeom>
          <a:solidFill>
            <a:srgbClr val="5B9BD5">
              <a:alpha val="30980"/>
            </a:srgbClr>
          </a:solidFill>
          <a:ln>
            <a:solidFill>
              <a:srgbClr val="41719C">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TextBox 4"/>
          <p:cNvSpPr txBox="1"/>
          <p:nvPr/>
        </p:nvSpPr>
        <p:spPr>
          <a:xfrm>
            <a:off x="2125667" y="4895066"/>
            <a:ext cx="625492" cy="369332"/>
          </a:xfrm>
          <a:prstGeom prst="rect">
            <a:avLst/>
          </a:prstGeom>
          <a:noFill/>
        </p:spPr>
        <p:txBody>
          <a:bodyPr wrap="none" rtlCol="0">
            <a:spAutoFit/>
          </a:bodyPr>
          <a:lstStyle/>
          <a:p>
            <a:r>
              <a:rPr lang="en-AU" dirty="0">
                <a:solidFill>
                  <a:srgbClr val="41719C"/>
                </a:solidFill>
              </a:rPr>
              <a:t>WP2</a:t>
            </a:r>
          </a:p>
        </p:txBody>
      </p:sp>
      <p:sp>
        <p:nvSpPr>
          <p:cNvPr id="6" name="Rectangle 5"/>
          <p:cNvSpPr/>
          <p:nvPr/>
        </p:nvSpPr>
        <p:spPr>
          <a:xfrm>
            <a:off x="251930" y="5757488"/>
            <a:ext cx="11772744" cy="923330"/>
          </a:xfrm>
          <a:prstGeom prst="rect">
            <a:avLst/>
          </a:prstGeom>
        </p:spPr>
        <p:txBody>
          <a:bodyPr wrap="square">
            <a:spAutoFit/>
          </a:bodyPr>
          <a:lstStyle/>
          <a:p>
            <a:pPr>
              <a:spcAft>
                <a:spcPts val="0"/>
              </a:spcAft>
            </a:pPr>
            <a:r>
              <a:rPr lang="en-AU" i="1" dirty="0">
                <a:solidFill>
                  <a:srgbClr val="1F497D"/>
                </a:solidFill>
                <a:latin typeface="Calibri" panose="020F0502020204030204" pitchFamily="34" charset="0"/>
                <a:ea typeface="Calibri" panose="020F0502020204030204" pitchFamily="34" charset="0"/>
              </a:rPr>
              <a:t>WP2 will provide Loop with the ability to directly access online and offline geoscientific datasets, which it will then process to extract the data required for 3D Geological Modelling. This includes re-projection, upscaling, information extraction and exporting in native formats aimed at a variety of implicit 3D Geological modelling engines.</a:t>
            </a:r>
            <a:endParaRPr lang="en-AU" sz="2000" i="1"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99569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A2F31821-D3B3-4C76-B191-156FD04AA8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68" b="21235"/>
          <a:stretch/>
        </p:blipFill>
        <p:spPr>
          <a:xfrm>
            <a:off x="88608" y="439107"/>
            <a:ext cx="6156393" cy="6372809"/>
          </a:xfrm>
          <a:prstGeom prst="rect">
            <a:avLst/>
          </a:prstGeom>
        </p:spPr>
      </p:pic>
      <p:pic>
        <p:nvPicPr>
          <p:cNvPr id="3" name="Picture 2" descr="Chart, map&#10;&#10;Description automatically generated">
            <a:extLst>
              <a:ext uri="{FF2B5EF4-FFF2-40B4-BE49-F238E27FC236}">
                <a16:creationId xmlns:a16="http://schemas.microsoft.com/office/drawing/2014/main" id="{101FFE43-39FB-4AA8-9CF7-76FDCA293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53" b="16971"/>
          <a:stretch/>
        </p:blipFill>
        <p:spPr>
          <a:xfrm>
            <a:off x="6245001" y="439107"/>
            <a:ext cx="5761814" cy="6418893"/>
          </a:xfrm>
          <a:prstGeom prst="rect">
            <a:avLst/>
          </a:prstGeom>
        </p:spPr>
      </p:pic>
    </p:spTree>
    <p:extLst>
      <p:ext uri="{BB962C8B-B14F-4D97-AF65-F5344CB8AC3E}">
        <p14:creationId xmlns:p14="http://schemas.microsoft.com/office/powerpoint/2010/main" val="1218695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envelope&#10;&#10;Description automatically generated">
            <a:extLst>
              <a:ext uri="{FF2B5EF4-FFF2-40B4-BE49-F238E27FC236}">
                <a16:creationId xmlns:a16="http://schemas.microsoft.com/office/drawing/2014/main" id="{88A30CDC-38A3-4E0C-B3F0-329A6258BE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24" r="7768" b="51480"/>
          <a:stretch/>
        </p:blipFill>
        <p:spPr>
          <a:xfrm>
            <a:off x="6095999" y="1084766"/>
            <a:ext cx="6076007" cy="4201218"/>
          </a:xfrm>
          <a:prstGeom prst="rect">
            <a:avLst/>
          </a:prstGeom>
        </p:spPr>
      </p:pic>
      <p:pic>
        <p:nvPicPr>
          <p:cNvPr id="2" name="Picture 1">
            <a:extLst>
              <a:ext uri="{FF2B5EF4-FFF2-40B4-BE49-F238E27FC236}">
                <a16:creationId xmlns:a16="http://schemas.microsoft.com/office/drawing/2014/main" id="{3143CDB7-1382-B8DB-5D92-B8D592E29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319305" cy="6858000"/>
          </a:xfrm>
          <a:prstGeom prst="rect">
            <a:avLst/>
          </a:prstGeom>
          <a:ln>
            <a:solidFill>
              <a:schemeClr val="tx1"/>
            </a:solidFill>
          </a:ln>
        </p:spPr>
      </p:pic>
    </p:spTree>
    <p:extLst>
      <p:ext uri="{BB962C8B-B14F-4D97-AF65-F5344CB8AC3E}">
        <p14:creationId xmlns:p14="http://schemas.microsoft.com/office/powerpoint/2010/main" val="3053528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32314-4FE1-4A22-AFA6-646EEFAFCD40}"/>
              </a:ext>
            </a:extLst>
          </p:cNvPr>
          <p:cNvSpPr txBox="1"/>
          <p:nvPr/>
        </p:nvSpPr>
        <p:spPr>
          <a:xfrm>
            <a:off x="4040154" y="391886"/>
            <a:ext cx="2466894" cy="369332"/>
          </a:xfrm>
          <a:prstGeom prst="rect">
            <a:avLst/>
          </a:prstGeom>
          <a:noFill/>
        </p:spPr>
        <p:txBody>
          <a:bodyPr wrap="none" rtlCol="0">
            <a:spAutoFit/>
          </a:bodyPr>
          <a:lstStyle/>
          <a:p>
            <a:r>
              <a:rPr lang="en-AU" dirty="0"/>
              <a:t>Weaknesses of </a:t>
            </a:r>
            <a:r>
              <a:rPr lang="en-AU" dirty="0" err="1"/>
              <a:t>maploop</a:t>
            </a:r>
            <a:endParaRPr lang="en-AU" dirty="0"/>
          </a:p>
        </p:txBody>
      </p:sp>
      <p:pic>
        <p:nvPicPr>
          <p:cNvPr id="5124" name="Picture 4" descr="I Must Try Harder | Hi guys, If you would like to use any pi… | Flickr">
            <a:extLst>
              <a:ext uri="{FF2B5EF4-FFF2-40B4-BE49-F238E27FC236}">
                <a16:creationId xmlns:a16="http://schemas.microsoft.com/office/drawing/2014/main" id="{B9F469F4-D5B1-4A97-8836-170A554AF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1885" y="1039591"/>
            <a:ext cx="7116147" cy="533711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AA94017B-2072-4DC1-8E87-586C5516128F}"/>
              </a:ext>
            </a:extLst>
          </p:cNvPr>
          <p:cNvGrpSpPr/>
          <p:nvPr/>
        </p:nvGrpSpPr>
        <p:grpSpPr>
          <a:xfrm>
            <a:off x="1089926" y="2061543"/>
            <a:ext cx="2396841" cy="2473134"/>
            <a:chOff x="82220" y="1874931"/>
            <a:chExt cx="2396841" cy="2473134"/>
          </a:xfrm>
        </p:grpSpPr>
        <p:grpSp>
          <p:nvGrpSpPr>
            <p:cNvPr id="4" name="Group 3">
              <a:extLst>
                <a:ext uri="{FF2B5EF4-FFF2-40B4-BE49-F238E27FC236}">
                  <a16:creationId xmlns:a16="http://schemas.microsoft.com/office/drawing/2014/main" id="{6722DE36-1D14-4B14-A581-13034C4CB66F}"/>
                </a:ext>
              </a:extLst>
            </p:cNvPr>
            <p:cNvGrpSpPr/>
            <p:nvPr/>
          </p:nvGrpSpPr>
          <p:grpSpPr>
            <a:xfrm>
              <a:off x="771331" y="3151168"/>
              <a:ext cx="1587361" cy="1196897"/>
              <a:chOff x="640703" y="2134132"/>
              <a:chExt cx="581605" cy="438540"/>
            </a:xfrm>
          </p:grpSpPr>
          <p:pic>
            <p:nvPicPr>
              <p:cNvPr id="5126" name="Picture 6">
                <a:extLst>
                  <a:ext uri="{FF2B5EF4-FFF2-40B4-BE49-F238E27FC236}">
                    <a16:creationId xmlns:a16="http://schemas.microsoft.com/office/drawing/2014/main" id="{94F262E8-9330-4611-811E-A139895BC0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17" t="1315" r="72772" b="84860"/>
              <a:stretch/>
            </p:blipFill>
            <p:spPr bwMode="auto">
              <a:xfrm>
                <a:off x="640703" y="2134132"/>
                <a:ext cx="466530" cy="438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FEB7F93-A45D-4058-BC7F-7E9509E4C15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6077" t="25461" r="25024" b="62895"/>
              <a:stretch/>
            </p:blipFill>
            <p:spPr bwMode="auto">
              <a:xfrm>
                <a:off x="827313" y="2196098"/>
                <a:ext cx="394995" cy="369333"/>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6">
              <a:extLst>
                <a:ext uri="{FF2B5EF4-FFF2-40B4-BE49-F238E27FC236}">
                  <a16:creationId xmlns:a16="http://schemas.microsoft.com/office/drawing/2014/main" id="{01283E1E-F985-4A6F-AD4B-C271E93CAE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029" t="12289" r="12091" b="75062"/>
            <a:stretch/>
          </p:blipFill>
          <p:spPr bwMode="auto">
            <a:xfrm>
              <a:off x="261454" y="1874931"/>
              <a:ext cx="1558212" cy="1425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A465E45E-7654-4AE3-8BDD-13AB66B8AA6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034" t="1" r="73824" b="86918"/>
            <a:stretch/>
          </p:blipFill>
          <p:spPr bwMode="auto">
            <a:xfrm rot="1990779">
              <a:off x="82220" y="2025337"/>
              <a:ext cx="2396841" cy="20110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1445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F4B209-2CFD-446E-ACF0-298A4AE08D3F}"/>
              </a:ext>
            </a:extLst>
          </p:cNvPr>
          <p:cNvSpPr txBox="1"/>
          <p:nvPr/>
        </p:nvSpPr>
        <p:spPr>
          <a:xfrm>
            <a:off x="503854" y="317241"/>
            <a:ext cx="3281219" cy="369332"/>
          </a:xfrm>
          <a:prstGeom prst="rect">
            <a:avLst/>
          </a:prstGeom>
          <a:noFill/>
        </p:spPr>
        <p:txBody>
          <a:bodyPr wrap="none" rtlCol="0">
            <a:spAutoFit/>
          </a:bodyPr>
          <a:lstStyle/>
          <a:p>
            <a:r>
              <a:rPr lang="en-AU" b="1" dirty="0"/>
              <a:t>Structural domaining, at present</a:t>
            </a:r>
          </a:p>
        </p:txBody>
      </p:sp>
      <p:grpSp>
        <p:nvGrpSpPr>
          <p:cNvPr id="6" name="Group 5">
            <a:extLst>
              <a:ext uri="{FF2B5EF4-FFF2-40B4-BE49-F238E27FC236}">
                <a16:creationId xmlns:a16="http://schemas.microsoft.com/office/drawing/2014/main" id="{DFA3515B-A092-4114-881C-683E35299C7A}"/>
              </a:ext>
            </a:extLst>
          </p:cNvPr>
          <p:cNvGrpSpPr/>
          <p:nvPr/>
        </p:nvGrpSpPr>
        <p:grpSpPr>
          <a:xfrm>
            <a:off x="7087083" y="0"/>
            <a:ext cx="2572500" cy="2520000"/>
            <a:chOff x="7087083" y="0"/>
            <a:chExt cx="2572500" cy="2520000"/>
          </a:xfrm>
        </p:grpSpPr>
        <p:pic>
          <p:nvPicPr>
            <p:cNvPr id="1026" name="Picture 2">
              <a:extLst>
                <a:ext uri="{FF2B5EF4-FFF2-40B4-BE49-F238E27FC236}">
                  <a16:creationId xmlns:a16="http://schemas.microsoft.com/office/drawing/2014/main" id="{E982587D-5E7E-404E-9EB1-BAD2BE74E0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7083" y="0"/>
              <a:ext cx="2572500" cy="252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94757D-5163-474D-8ECB-5C29E9B91B7E}"/>
                </a:ext>
              </a:extLst>
            </p:cNvPr>
            <p:cNvSpPr txBox="1"/>
            <p:nvPr/>
          </p:nvSpPr>
          <p:spPr>
            <a:xfrm>
              <a:off x="7752811" y="19210"/>
              <a:ext cx="1241045" cy="369332"/>
            </a:xfrm>
            <a:prstGeom prst="rect">
              <a:avLst/>
            </a:prstGeom>
            <a:solidFill>
              <a:schemeClr val="bg1"/>
            </a:solidFill>
          </p:spPr>
          <p:txBody>
            <a:bodyPr wrap="none" rtlCol="0">
              <a:spAutoFit/>
            </a:bodyPr>
            <a:lstStyle/>
            <a:p>
              <a:r>
                <a:rPr lang="en-AU" dirty="0"/>
                <a:t>All bedding</a:t>
              </a:r>
            </a:p>
          </p:txBody>
        </p:sp>
      </p:grpSp>
      <p:grpSp>
        <p:nvGrpSpPr>
          <p:cNvPr id="9" name="Group 8">
            <a:extLst>
              <a:ext uri="{FF2B5EF4-FFF2-40B4-BE49-F238E27FC236}">
                <a16:creationId xmlns:a16="http://schemas.microsoft.com/office/drawing/2014/main" id="{8BA25080-F3A7-44D3-AD45-C723781F2464}"/>
              </a:ext>
            </a:extLst>
          </p:cNvPr>
          <p:cNvGrpSpPr/>
          <p:nvPr/>
        </p:nvGrpSpPr>
        <p:grpSpPr>
          <a:xfrm>
            <a:off x="681889" y="2911658"/>
            <a:ext cx="3420356" cy="3327284"/>
            <a:chOff x="118306" y="2911658"/>
            <a:chExt cx="3420356" cy="3327284"/>
          </a:xfrm>
        </p:grpSpPr>
        <p:pic>
          <p:nvPicPr>
            <p:cNvPr id="1028" name="Picture 4">
              <a:extLst>
                <a:ext uri="{FF2B5EF4-FFF2-40B4-BE49-F238E27FC236}">
                  <a16:creationId xmlns:a16="http://schemas.microsoft.com/office/drawing/2014/main" id="{BE74C4FA-BEA0-453E-9FA4-1A11EAC46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06" y="2911658"/>
              <a:ext cx="3420356" cy="33272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0DFBED5-8285-4AB6-B39B-AB1C03BBE02D}"/>
                </a:ext>
              </a:extLst>
            </p:cNvPr>
            <p:cNvSpPr txBox="1"/>
            <p:nvPr/>
          </p:nvSpPr>
          <p:spPr>
            <a:xfrm>
              <a:off x="1080042" y="3066733"/>
              <a:ext cx="1496885" cy="369332"/>
            </a:xfrm>
            <a:prstGeom prst="rect">
              <a:avLst/>
            </a:prstGeom>
            <a:solidFill>
              <a:schemeClr val="bg1"/>
            </a:solidFill>
          </p:spPr>
          <p:txBody>
            <a:bodyPr wrap="none" rtlCol="0">
              <a:spAutoFit/>
            </a:bodyPr>
            <a:lstStyle/>
            <a:p>
              <a:r>
                <a:rPr lang="en-AU" dirty="0"/>
                <a:t>Hamersley </a:t>
              </a:r>
              <a:r>
                <a:rPr lang="en-AU" dirty="0" err="1"/>
                <a:t>Gp</a:t>
              </a:r>
              <a:endParaRPr lang="en-AU" dirty="0"/>
            </a:p>
          </p:txBody>
        </p:sp>
      </p:grpSp>
      <p:grpSp>
        <p:nvGrpSpPr>
          <p:cNvPr id="7" name="Group 6">
            <a:extLst>
              <a:ext uri="{FF2B5EF4-FFF2-40B4-BE49-F238E27FC236}">
                <a16:creationId xmlns:a16="http://schemas.microsoft.com/office/drawing/2014/main" id="{E22D9E25-8D45-409F-925B-99A45051DA54}"/>
              </a:ext>
            </a:extLst>
          </p:cNvPr>
          <p:cNvGrpSpPr/>
          <p:nvPr/>
        </p:nvGrpSpPr>
        <p:grpSpPr>
          <a:xfrm>
            <a:off x="4600427" y="2911658"/>
            <a:ext cx="3420356" cy="3327284"/>
            <a:chOff x="3658753" y="2911658"/>
            <a:chExt cx="3420356" cy="3327284"/>
          </a:xfrm>
        </p:grpSpPr>
        <p:pic>
          <p:nvPicPr>
            <p:cNvPr id="1030" name="Picture 6">
              <a:extLst>
                <a:ext uri="{FF2B5EF4-FFF2-40B4-BE49-F238E27FC236}">
                  <a16:creationId xmlns:a16="http://schemas.microsoft.com/office/drawing/2014/main" id="{0365010C-C9F1-4A21-8DA6-9D9CFB75C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753" y="2911658"/>
              <a:ext cx="3420356" cy="33272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010D145-D32B-4E5C-8D65-441C67305883}"/>
                </a:ext>
              </a:extLst>
            </p:cNvPr>
            <p:cNvSpPr txBox="1"/>
            <p:nvPr/>
          </p:nvSpPr>
          <p:spPr>
            <a:xfrm>
              <a:off x="4656653" y="3066733"/>
              <a:ext cx="1424557" cy="369332"/>
            </a:xfrm>
            <a:prstGeom prst="rect">
              <a:avLst/>
            </a:prstGeom>
            <a:solidFill>
              <a:schemeClr val="bg1"/>
            </a:solidFill>
          </p:spPr>
          <p:txBody>
            <a:bodyPr wrap="none" rtlCol="0">
              <a:spAutoFit/>
            </a:bodyPr>
            <a:lstStyle/>
            <a:p>
              <a:r>
                <a:rPr lang="en-AU" dirty="0"/>
                <a:t>Fortescue </a:t>
              </a:r>
              <a:r>
                <a:rPr lang="en-AU" dirty="0" err="1"/>
                <a:t>Gp</a:t>
              </a:r>
              <a:endParaRPr lang="en-AU" dirty="0"/>
            </a:p>
          </p:txBody>
        </p:sp>
      </p:grpSp>
      <p:grpSp>
        <p:nvGrpSpPr>
          <p:cNvPr id="8" name="Group 7">
            <a:extLst>
              <a:ext uri="{FF2B5EF4-FFF2-40B4-BE49-F238E27FC236}">
                <a16:creationId xmlns:a16="http://schemas.microsoft.com/office/drawing/2014/main" id="{56A9063B-57F5-4D70-82F1-487E65BBBA2F}"/>
              </a:ext>
            </a:extLst>
          </p:cNvPr>
          <p:cNvGrpSpPr/>
          <p:nvPr/>
        </p:nvGrpSpPr>
        <p:grpSpPr>
          <a:xfrm>
            <a:off x="8373333" y="2911658"/>
            <a:ext cx="3420356" cy="3327284"/>
            <a:chOff x="6909950" y="2911658"/>
            <a:chExt cx="3420356" cy="3327284"/>
          </a:xfrm>
        </p:grpSpPr>
        <p:pic>
          <p:nvPicPr>
            <p:cNvPr id="1032" name="Picture 8">
              <a:extLst>
                <a:ext uri="{FF2B5EF4-FFF2-40B4-BE49-F238E27FC236}">
                  <a16:creationId xmlns:a16="http://schemas.microsoft.com/office/drawing/2014/main" id="{C942987B-EA5F-49B8-B95B-D2B146710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9950" y="2911658"/>
              <a:ext cx="3420356" cy="332728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CA71BB5-C6AD-4D97-9E2E-080DCC00A9CE}"/>
                </a:ext>
              </a:extLst>
            </p:cNvPr>
            <p:cNvSpPr txBox="1"/>
            <p:nvPr/>
          </p:nvSpPr>
          <p:spPr>
            <a:xfrm>
              <a:off x="7899386" y="3066733"/>
              <a:ext cx="1441485" cy="369332"/>
            </a:xfrm>
            <a:prstGeom prst="rect">
              <a:avLst/>
            </a:prstGeom>
            <a:solidFill>
              <a:schemeClr val="bg1"/>
            </a:solidFill>
          </p:spPr>
          <p:txBody>
            <a:bodyPr wrap="none" rtlCol="0">
              <a:spAutoFit/>
            </a:bodyPr>
            <a:lstStyle/>
            <a:p>
              <a:r>
                <a:rPr lang="en-AU" dirty="0"/>
                <a:t>Rocklea Inlier</a:t>
              </a:r>
            </a:p>
          </p:txBody>
        </p:sp>
      </p:grpSp>
      <p:sp>
        <p:nvSpPr>
          <p:cNvPr id="14" name="Freeform: Shape 13">
            <a:extLst>
              <a:ext uri="{FF2B5EF4-FFF2-40B4-BE49-F238E27FC236}">
                <a16:creationId xmlns:a16="http://schemas.microsoft.com/office/drawing/2014/main" id="{39C3AE1D-B52C-43E3-9936-6E1A15F7C624}"/>
              </a:ext>
            </a:extLst>
          </p:cNvPr>
          <p:cNvSpPr/>
          <p:nvPr/>
        </p:nvSpPr>
        <p:spPr>
          <a:xfrm>
            <a:off x="1950098" y="3480318"/>
            <a:ext cx="690465" cy="2108719"/>
          </a:xfrm>
          <a:custGeom>
            <a:avLst/>
            <a:gdLst>
              <a:gd name="connsiteX0" fmla="*/ 690465 w 690465"/>
              <a:gd name="connsiteY0" fmla="*/ 0 h 2108719"/>
              <a:gd name="connsiteX1" fmla="*/ 457200 w 690465"/>
              <a:gd name="connsiteY1" fmla="*/ 1110343 h 2108719"/>
              <a:gd name="connsiteX2" fmla="*/ 0 w 690465"/>
              <a:gd name="connsiteY2" fmla="*/ 2108719 h 2108719"/>
            </a:gdLst>
            <a:ahLst/>
            <a:cxnLst>
              <a:cxn ang="0">
                <a:pos x="connsiteX0" y="connsiteY0"/>
              </a:cxn>
              <a:cxn ang="0">
                <a:pos x="connsiteX1" y="connsiteY1"/>
              </a:cxn>
              <a:cxn ang="0">
                <a:pos x="connsiteX2" y="connsiteY2"/>
              </a:cxn>
            </a:cxnLst>
            <a:rect l="l" t="t" r="r" b="b"/>
            <a:pathLst>
              <a:path w="690465" h="2108719">
                <a:moveTo>
                  <a:pt x="690465" y="0"/>
                </a:moveTo>
                <a:cubicBezTo>
                  <a:pt x="631371" y="379445"/>
                  <a:pt x="572277" y="758890"/>
                  <a:pt x="457200" y="1110343"/>
                </a:cubicBezTo>
                <a:cubicBezTo>
                  <a:pt x="342123" y="1461796"/>
                  <a:pt x="171061" y="1785257"/>
                  <a:pt x="0" y="2108719"/>
                </a:cubicBezTo>
              </a:path>
            </a:pathLst>
          </a:custGeom>
          <a:ln w="76200">
            <a:solidFill>
              <a:srgbClr val="FF0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AU"/>
          </a:p>
        </p:txBody>
      </p:sp>
      <p:sp>
        <p:nvSpPr>
          <p:cNvPr id="22" name="Freeform: Shape 21">
            <a:extLst>
              <a:ext uri="{FF2B5EF4-FFF2-40B4-BE49-F238E27FC236}">
                <a16:creationId xmlns:a16="http://schemas.microsoft.com/office/drawing/2014/main" id="{D9946329-3499-4D9C-8520-8CAE771B19DD}"/>
              </a:ext>
            </a:extLst>
          </p:cNvPr>
          <p:cNvSpPr/>
          <p:nvPr/>
        </p:nvSpPr>
        <p:spPr>
          <a:xfrm>
            <a:off x="5850295" y="3520940"/>
            <a:ext cx="690465" cy="2108719"/>
          </a:xfrm>
          <a:custGeom>
            <a:avLst/>
            <a:gdLst>
              <a:gd name="connsiteX0" fmla="*/ 690465 w 690465"/>
              <a:gd name="connsiteY0" fmla="*/ 0 h 2108719"/>
              <a:gd name="connsiteX1" fmla="*/ 457200 w 690465"/>
              <a:gd name="connsiteY1" fmla="*/ 1110343 h 2108719"/>
              <a:gd name="connsiteX2" fmla="*/ 0 w 690465"/>
              <a:gd name="connsiteY2" fmla="*/ 2108719 h 2108719"/>
            </a:gdLst>
            <a:ahLst/>
            <a:cxnLst>
              <a:cxn ang="0">
                <a:pos x="connsiteX0" y="connsiteY0"/>
              </a:cxn>
              <a:cxn ang="0">
                <a:pos x="connsiteX1" y="connsiteY1"/>
              </a:cxn>
              <a:cxn ang="0">
                <a:pos x="connsiteX2" y="connsiteY2"/>
              </a:cxn>
            </a:cxnLst>
            <a:rect l="l" t="t" r="r" b="b"/>
            <a:pathLst>
              <a:path w="690465" h="2108719">
                <a:moveTo>
                  <a:pt x="690465" y="0"/>
                </a:moveTo>
                <a:cubicBezTo>
                  <a:pt x="631371" y="379445"/>
                  <a:pt x="572277" y="758890"/>
                  <a:pt x="457200" y="1110343"/>
                </a:cubicBezTo>
                <a:cubicBezTo>
                  <a:pt x="342123" y="1461796"/>
                  <a:pt x="171061" y="1785257"/>
                  <a:pt x="0" y="2108719"/>
                </a:cubicBezTo>
              </a:path>
            </a:pathLst>
          </a:custGeom>
          <a:ln w="76200">
            <a:solidFill>
              <a:srgbClr val="FF0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AU"/>
          </a:p>
        </p:txBody>
      </p:sp>
      <p:sp>
        <p:nvSpPr>
          <p:cNvPr id="23" name="Freeform: Shape 22">
            <a:extLst>
              <a:ext uri="{FF2B5EF4-FFF2-40B4-BE49-F238E27FC236}">
                <a16:creationId xmlns:a16="http://schemas.microsoft.com/office/drawing/2014/main" id="{F7BCEBA4-0A33-4C79-85C7-D9C8CFBBF17F}"/>
              </a:ext>
            </a:extLst>
          </p:cNvPr>
          <p:cNvSpPr/>
          <p:nvPr/>
        </p:nvSpPr>
        <p:spPr>
          <a:xfrm>
            <a:off x="9681355" y="3520940"/>
            <a:ext cx="690465" cy="2108719"/>
          </a:xfrm>
          <a:custGeom>
            <a:avLst/>
            <a:gdLst>
              <a:gd name="connsiteX0" fmla="*/ 690465 w 690465"/>
              <a:gd name="connsiteY0" fmla="*/ 0 h 2108719"/>
              <a:gd name="connsiteX1" fmla="*/ 457200 w 690465"/>
              <a:gd name="connsiteY1" fmla="*/ 1110343 h 2108719"/>
              <a:gd name="connsiteX2" fmla="*/ 0 w 690465"/>
              <a:gd name="connsiteY2" fmla="*/ 2108719 h 2108719"/>
            </a:gdLst>
            <a:ahLst/>
            <a:cxnLst>
              <a:cxn ang="0">
                <a:pos x="connsiteX0" y="connsiteY0"/>
              </a:cxn>
              <a:cxn ang="0">
                <a:pos x="connsiteX1" y="connsiteY1"/>
              </a:cxn>
              <a:cxn ang="0">
                <a:pos x="connsiteX2" y="connsiteY2"/>
              </a:cxn>
            </a:cxnLst>
            <a:rect l="l" t="t" r="r" b="b"/>
            <a:pathLst>
              <a:path w="690465" h="2108719">
                <a:moveTo>
                  <a:pt x="690465" y="0"/>
                </a:moveTo>
                <a:cubicBezTo>
                  <a:pt x="631371" y="379445"/>
                  <a:pt x="572277" y="758890"/>
                  <a:pt x="457200" y="1110343"/>
                </a:cubicBezTo>
                <a:cubicBezTo>
                  <a:pt x="342123" y="1461796"/>
                  <a:pt x="171061" y="1785257"/>
                  <a:pt x="0" y="2108719"/>
                </a:cubicBezTo>
              </a:path>
            </a:pathLst>
          </a:custGeom>
          <a:ln w="76200">
            <a:solidFill>
              <a:srgbClr val="FF00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AU"/>
          </a:p>
        </p:txBody>
      </p:sp>
      <p:grpSp>
        <p:nvGrpSpPr>
          <p:cNvPr id="25" name="Group 24">
            <a:extLst>
              <a:ext uri="{FF2B5EF4-FFF2-40B4-BE49-F238E27FC236}">
                <a16:creationId xmlns:a16="http://schemas.microsoft.com/office/drawing/2014/main" id="{93A81BC8-54E4-417A-98D7-C269CC9DEF89}"/>
              </a:ext>
            </a:extLst>
          </p:cNvPr>
          <p:cNvGrpSpPr/>
          <p:nvPr/>
        </p:nvGrpSpPr>
        <p:grpSpPr>
          <a:xfrm rot="1517943">
            <a:off x="5220025" y="1459203"/>
            <a:ext cx="1495574" cy="634482"/>
            <a:chOff x="4600426" y="1363555"/>
            <a:chExt cx="1495574" cy="634482"/>
          </a:xfrm>
        </p:grpSpPr>
        <p:cxnSp>
          <p:nvCxnSpPr>
            <p:cNvPr id="17" name="Straight Connector 16">
              <a:extLst>
                <a:ext uri="{FF2B5EF4-FFF2-40B4-BE49-F238E27FC236}">
                  <a16:creationId xmlns:a16="http://schemas.microsoft.com/office/drawing/2014/main" id="{D249F95B-117D-4A21-ABF6-8923F88A54DC}"/>
                </a:ext>
              </a:extLst>
            </p:cNvPr>
            <p:cNvCxnSpPr/>
            <p:nvPr/>
          </p:nvCxnSpPr>
          <p:spPr>
            <a:xfrm>
              <a:off x="4600427" y="1363555"/>
              <a:ext cx="149557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69A236F-2C10-4702-B8BE-84100B692641}"/>
                </a:ext>
              </a:extLst>
            </p:cNvPr>
            <p:cNvCxnSpPr/>
            <p:nvPr/>
          </p:nvCxnSpPr>
          <p:spPr>
            <a:xfrm>
              <a:off x="4600427" y="1624813"/>
              <a:ext cx="149557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51A3FBA-E9E2-4294-A38B-BBB6F329CDFE}"/>
                </a:ext>
              </a:extLst>
            </p:cNvPr>
            <p:cNvCxnSpPr/>
            <p:nvPr/>
          </p:nvCxnSpPr>
          <p:spPr>
            <a:xfrm>
              <a:off x="4600426" y="1998037"/>
              <a:ext cx="149557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563838C-8D3A-4B69-9507-99C8A3317CB4}"/>
              </a:ext>
            </a:extLst>
          </p:cNvPr>
          <p:cNvGrpSpPr/>
          <p:nvPr/>
        </p:nvGrpSpPr>
        <p:grpSpPr>
          <a:xfrm>
            <a:off x="284423" y="1315482"/>
            <a:ext cx="2034073" cy="665368"/>
            <a:chOff x="167811" y="1228746"/>
            <a:chExt cx="2034073" cy="665368"/>
          </a:xfrm>
        </p:grpSpPr>
        <p:sp>
          <p:nvSpPr>
            <p:cNvPr id="24" name="Freeform: Shape 23">
              <a:extLst>
                <a:ext uri="{FF2B5EF4-FFF2-40B4-BE49-F238E27FC236}">
                  <a16:creationId xmlns:a16="http://schemas.microsoft.com/office/drawing/2014/main" id="{94A484D0-4F7B-4F87-BC4B-8637E92DB9EE}"/>
                </a:ext>
              </a:extLst>
            </p:cNvPr>
            <p:cNvSpPr/>
            <p:nvPr/>
          </p:nvSpPr>
          <p:spPr>
            <a:xfrm>
              <a:off x="177282" y="1735494"/>
              <a:ext cx="2015412" cy="158620"/>
            </a:xfrm>
            <a:custGeom>
              <a:avLst/>
              <a:gdLst>
                <a:gd name="connsiteX0" fmla="*/ 0 w 2015412"/>
                <a:gd name="connsiteY0" fmla="*/ 308112 h 308112"/>
                <a:gd name="connsiteX1" fmla="*/ 867747 w 2015412"/>
                <a:gd name="connsiteY1" fmla="*/ 202 h 308112"/>
                <a:gd name="connsiteX2" fmla="*/ 2015412 w 2015412"/>
                <a:gd name="connsiteY2" fmla="*/ 270790 h 308112"/>
              </a:gdLst>
              <a:ahLst/>
              <a:cxnLst>
                <a:cxn ang="0">
                  <a:pos x="connsiteX0" y="connsiteY0"/>
                </a:cxn>
                <a:cxn ang="0">
                  <a:pos x="connsiteX1" y="connsiteY1"/>
                </a:cxn>
                <a:cxn ang="0">
                  <a:pos x="connsiteX2" y="connsiteY2"/>
                </a:cxn>
              </a:cxnLst>
              <a:rect l="l" t="t" r="r" b="b"/>
              <a:pathLst>
                <a:path w="2015412" h="308112">
                  <a:moveTo>
                    <a:pt x="0" y="308112"/>
                  </a:moveTo>
                  <a:cubicBezTo>
                    <a:pt x="265922" y="157267"/>
                    <a:pt x="531845" y="6422"/>
                    <a:pt x="867747" y="202"/>
                  </a:cubicBezTo>
                  <a:cubicBezTo>
                    <a:pt x="1203649" y="-6018"/>
                    <a:pt x="1609530" y="132386"/>
                    <a:pt x="2015412" y="27079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Freeform: Shape 31">
              <a:extLst>
                <a:ext uri="{FF2B5EF4-FFF2-40B4-BE49-F238E27FC236}">
                  <a16:creationId xmlns:a16="http://schemas.microsoft.com/office/drawing/2014/main" id="{E0FF6F1B-7FFB-4348-BC52-94E17C107BC9}"/>
                </a:ext>
              </a:extLst>
            </p:cNvPr>
            <p:cNvSpPr/>
            <p:nvPr/>
          </p:nvSpPr>
          <p:spPr>
            <a:xfrm>
              <a:off x="186472" y="1499337"/>
              <a:ext cx="2015412" cy="158620"/>
            </a:xfrm>
            <a:custGeom>
              <a:avLst/>
              <a:gdLst>
                <a:gd name="connsiteX0" fmla="*/ 0 w 2015412"/>
                <a:gd name="connsiteY0" fmla="*/ 308112 h 308112"/>
                <a:gd name="connsiteX1" fmla="*/ 867747 w 2015412"/>
                <a:gd name="connsiteY1" fmla="*/ 202 h 308112"/>
                <a:gd name="connsiteX2" fmla="*/ 2015412 w 2015412"/>
                <a:gd name="connsiteY2" fmla="*/ 270790 h 308112"/>
              </a:gdLst>
              <a:ahLst/>
              <a:cxnLst>
                <a:cxn ang="0">
                  <a:pos x="connsiteX0" y="connsiteY0"/>
                </a:cxn>
                <a:cxn ang="0">
                  <a:pos x="connsiteX1" y="connsiteY1"/>
                </a:cxn>
                <a:cxn ang="0">
                  <a:pos x="connsiteX2" y="connsiteY2"/>
                </a:cxn>
              </a:cxnLst>
              <a:rect l="l" t="t" r="r" b="b"/>
              <a:pathLst>
                <a:path w="2015412" h="308112">
                  <a:moveTo>
                    <a:pt x="0" y="308112"/>
                  </a:moveTo>
                  <a:cubicBezTo>
                    <a:pt x="265922" y="157267"/>
                    <a:pt x="531845" y="6422"/>
                    <a:pt x="867747" y="202"/>
                  </a:cubicBezTo>
                  <a:cubicBezTo>
                    <a:pt x="1203649" y="-6018"/>
                    <a:pt x="1609530" y="132386"/>
                    <a:pt x="2015412" y="27079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Freeform: Shape 32">
              <a:extLst>
                <a:ext uri="{FF2B5EF4-FFF2-40B4-BE49-F238E27FC236}">
                  <a16:creationId xmlns:a16="http://schemas.microsoft.com/office/drawing/2014/main" id="{03648ACB-33B4-44DD-9C69-FE4FF1464D0A}"/>
                </a:ext>
              </a:extLst>
            </p:cNvPr>
            <p:cNvSpPr/>
            <p:nvPr/>
          </p:nvSpPr>
          <p:spPr>
            <a:xfrm>
              <a:off x="167811" y="1228746"/>
              <a:ext cx="2015412" cy="158620"/>
            </a:xfrm>
            <a:custGeom>
              <a:avLst/>
              <a:gdLst>
                <a:gd name="connsiteX0" fmla="*/ 0 w 2015412"/>
                <a:gd name="connsiteY0" fmla="*/ 308112 h 308112"/>
                <a:gd name="connsiteX1" fmla="*/ 867747 w 2015412"/>
                <a:gd name="connsiteY1" fmla="*/ 202 h 308112"/>
                <a:gd name="connsiteX2" fmla="*/ 2015412 w 2015412"/>
                <a:gd name="connsiteY2" fmla="*/ 270790 h 308112"/>
              </a:gdLst>
              <a:ahLst/>
              <a:cxnLst>
                <a:cxn ang="0">
                  <a:pos x="connsiteX0" y="connsiteY0"/>
                </a:cxn>
                <a:cxn ang="0">
                  <a:pos x="connsiteX1" y="connsiteY1"/>
                </a:cxn>
                <a:cxn ang="0">
                  <a:pos x="connsiteX2" y="connsiteY2"/>
                </a:cxn>
              </a:cxnLst>
              <a:rect l="l" t="t" r="r" b="b"/>
              <a:pathLst>
                <a:path w="2015412" h="308112">
                  <a:moveTo>
                    <a:pt x="0" y="308112"/>
                  </a:moveTo>
                  <a:cubicBezTo>
                    <a:pt x="265922" y="157267"/>
                    <a:pt x="531845" y="6422"/>
                    <a:pt x="867747" y="202"/>
                  </a:cubicBezTo>
                  <a:cubicBezTo>
                    <a:pt x="1203649" y="-6018"/>
                    <a:pt x="1609530" y="132386"/>
                    <a:pt x="2015412" y="27079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6" name="Group 25">
            <a:extLst>
              <a:ext uri="{FF2B5EF4-FFF2-40B4-BE49-F238E27FC236}">
                <a16:creationId xmlns:a16="http://schemas.microsoft.com/office/drawing/2014/main" id="{18332239-916E-4254-9885-F15FEBF8A573}"/>
              </a:ext>
            </a:extLst>
          </p:cNvPr>
          <p:cNvGrpSpPr/>
          <p:nvPr/>
        </p:nvGrpSpPr>
        <p:grpSpPr>
          <a:xfrm>
            <a:off x="2819319" y="819048"/>
            <a:ext cx="1913986" cy="1849295"/>
            <a:chOff x="2346717" y="850587"/>
            <a:chExt cx="1913986" cy="1849295"/>
          </a:xfrm>
        </p:grpSpPr>
        <p:sp>
          <p:nvSpPr>
            <p:cNvPr id="15" name="Freeform: Shape 14">
              <a:extLst>
                <a:ext uri="{FF2B5EF4-FFF2-40B4-BE49-F238E27FC236}">
                  <a16:creationId xmlns:a16="http://schemas.microsoft.com/office/drawing/2014/main" id="{2B76DE46-0C7A-486C-AEBA-DE935F1528D5}"/>
                </a:ext>
              </a:extLst>
            </p:cNvPr>
            <p:cNvSpPr/>
            <p:nvPr/>
          </p:nvSpPr>
          <p:spPr>
            <a:xfrm>
              <a:off x="2532417" y="1308056"/>
              <a:ext cx="1606352" cy="1017318"/>
            </a:xfrm>
            <a:custGeom>
              <a:avLst/>
              <a:gdLst>
                <a:gd name="connsiteX0" fmla="*/ 3167 w 1606352"/>
                <a:gd name="connsiteY0" fmla="*/ 1017318 h 1017318"/>
                <a:gd name="connsiteX1" fmla="*/ 227101 w 1606352"/>
                <a:gd name="connsiteY1" fmla="*/ 281 h 1017318"/>
                <a:gd name="connsiteX2" fmla="*/ 1449412 w 1606352"/>
                <a:gd name="connsiteY2" fmla="*/ 905351 h 1017318"/>
                <a:gd name="connsiteX3" fmla="*/ 1552048 w 1606352"/>
                <a:gd name="connsiteY3" fmla="*/ 46935 h 1017318"/>
              </a:gdLst>
              <a:ahLst/>
              <a:cxnLst>
                <a:cxn ang="0">
                  <a:pos x="connsiteX0" y="connsiteY0"/>
                </a:cxn>
                <a:cxn ang="0">
                  <a:pos x="connsiteX1" y="connsiteY1"/>
                </a:cxn>
                <a:cxn ang="0">
                  <a:pos x="connsiteX2" y="connsiteY2"/>
                </a:cxn>
                <a:cxn ang="0">
                  <a:pos x="connsiteX3" y="connsiteY3"/>
                </a:cxn>
              </a:cxnLst>
              <a:rect l="l" t="t" r="r" b="b"/>
              <a:pathLst>
                <a:path w="1606352" h="1017318">
                  <a:moveTo>
                    <a:pt x="3167" y="1017318"/>
                  </a:moveTo>
                  <a:cubicBezTo>
                    <a:pt x="-5387" y="518130"/>
                    <a:pt x="-13940" y="18942"/>
                    <a:pt x="227101" y="281"/>
                  </a:cubicBezTo>
                  <a:cubicBezTo>
                    <a:pt x="468142" y="-18380"/>
                    <a:pt x="1228588" y="897575"/>
                    <a:pt x="1449412" y="905351"/>
                  </a:cubicBezTo>
                  <a:cubicBezTo>
                    <a:pt x="1670237" y="913127"/>
                    <a:pt x="1611142" y="480031"/>
                    <a:pt x="1552048" y="469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Freeform: Shape 33">
              <a:extLst>
                <a:ext uri="{FF2B5EF4-FFF2-40B4-BE49-F238E27FC236}">
                  <a16:creationId xmlns:a16="http://schemas.microsoft.com/office/drawing/2014/main" id="{2F7A3275-48F8-477B-BEFB-23207F012043}"/>
                </a:ext>
              </a:extLst>
            </p:cNvPr>
            <p:cNvSpPr/>
            <p:nvPr/>
          </p:nvSpPr>
          <p:spPr>
            <a:xfrm>
              <a:off x="2654351" y="1682564"/>
              <a:ext cx="1606352" cy="1017318"/>
            </a:xfrm>
            <a:custGeom>
              <a:avLst/>
              <a:gdLst>
                <a:gd name="connsiteX0" fmla="*/ 3167 w 1606352"/>
                <a:gd name="connsiteY0" fmla="*/ 1017318 h 1017318"/>
                <a:gd name="connsiteX1" fmla="*/ 227101 w 1606352"/>
                <a:gd name="connsiteY1" fmla="*/ 281 h 1017318"/>
                <a:gd name="connsiteX2" fmla="*/ 1449412 w 1606352"/>
                <a:gd name="connsiteY2" fmla="*/ 905351 h 1017318"/>
                <a:gd name="connsiteX3" fmla="*/ 1552048 w 1606352"/>
                <a:gd name="connsiteY3" fmla="*/ 46935 h 1017318"/>
              </a:gdLst>
              <a:ahLst/>
              <a:cxnLst>
                <a:cxn ang="0">
                  <a:pos x="connsiteX0" y="connsiteY0"/>
                </a:cxn>
                <a:cxn ang="0">
                  <a:pos x="connsiteX1" y="connsiteY1"/>
                </a:cxn>
                <a:cxn ang="0">
                  <a:pos x="connsiteX2" y="connsiteY2"/>
                </a:cxn>
                <a:cxn ang="0">
                  <a:pos x="connsiteX3" y="connsiteY3"/>
                </a:cxn>
              </a:cxnLst>
              <a:rect l="l" t="t" r="r" b="b"/>
              <a:pathLst>
                <a:path w="1606352" h="1017318">
                  <a:moveTo>
                    <a:pt x="3167" y="1017318"/>
                  </a:moveTo>
                  <a:cubicBezTo>
                    <a:pt x="-5387" y="518130"/>
                    <a:pt x="-13940" y="18942"/>
                    <a:pt x="227101" y="281"/>
                  </a:cubicBezTo>
                  <a:cubicBezTo>
                    <a:pt x="468142" y="-18380"/>
                    <a:pt x="1228588" y="897575"/>
                    <a:pt x="1449412" y="905351"/>
                  </a:cubicBezTo>
                  <a:cubicBezTo>
                    <a:pt x="1670237" y="913127"/>
                    <a:pt x="1611142" y="480031"/>
                    <a:pt x="1552048" y="469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Freeform: Shape 34">
              <a:extLst>
                <a:ext uri="{FF2B5EF4-FFF2-40B4-BE49-F238E27FC236}">
                  <a16:creationId xmlns:a16="http://schemas.microsoft.com/office/drawing/2014/main" id="{69906E86-F177-48F3-AD16-86196EC578DA}"/>
                </a:ext>
              </a:extLst>
            </p:cNvPr>
            <p:cNvSpPr/>
            <p:nvPr/>
          </p:nvSpPr>
          <p:spPr>
            <a:xfrm>
              <a:off x="2346717" y="850587"/>
              <a:ext cx="1606352" cy="1017318"/>
            </a:xfrm>
            <a:custGeom>
              <a:avLst/>
              <a:gdLst>
                <a:gd name="connsiteX0" fmla="*/ 3167 w 1606352"/>
                <a:gd name="connsiteY0" fmla="*/ 1017318 h 1017318"/>
                <a:gd name="connsiteX1" fmla="*/ 227101 w 1606352"/>
                <a:gd name="connsiteY1" fmla="*/ 281 h 1017318"/>
                <a:gd name="connsiteX2" fmla="*/ 1449412 w 1606352"/>
                <a:gd name="connsiteY2" fmla="*/ 905351 h 1017318"/>
                <a:gd name="connsiteX3" fmla="*/ 1552048 w 1606352"/>
                <a:gd name="connsiteY3" fmla="*/ 46935 h 1017318"/>
              </a:gdLst>
              <a:ahLst/>
              <a:cxnLst>
                <a:cxn ang="0">
                  <a:pos x="connsiteX0" y="connsiteY0"/>
                </a:cxn>
                <a:cxn ang="0">
                  <a:pos x="connsiteX1" y="connsiteY1"/>
                </a:cxn>
                <a:cxn ang="0">
                  <a:pos x="connsiteX2" y="connsiteY2"/>
                </a:cxn>
                <a:cxn ang="0">
                  <a:pos x="connsiteX3" y="connsiteY3"/>
                </a:cxn>
              </a:cxnLst>
              <a:rect l="l" t="t" r="r" b="b"/>
              <a:pathLst>
                <a:path w="1606352" h="1017318">
                  <a:moveTo>
                    <a:pt x="3167" y="1017318"/>
                  </a:moveTo>
                  <a:cubicBezTo>
                    <a:pt x="-5387" y="518130"/>
                    <a:pt x="-13940" y="18942"/>
                    <a:pt x="227101" y="281"/>
                  </a:cubicBezTo>
                  <a:cubicBezTo>
                    <a:pt x="468142" y="-18380"/>
                    <a:pt x="1228588" y="897575"/>
                    <a:pt x="1449412" y="905351"/>
                  </a:cubicBezTo>
                  <a:cubicBezTo>
                    <a:pt x="1670237" y="913127"/>
                    <a:pt x="1611142" y="480031"/>
                    <a:pt x="1552048" y="4693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96442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world&#10;&#10;Description automatically generated with medium confidence">
            <a:extLst>
              <a:ext uri="{FF2B5EF4-FFF2-40B4-BE49-F238E27FC236}">
                <a16:creationId xmlns:a16="http://schemas.microsoft.com/office/drawing/2014/main" id="{C3B7B153-3308-431A-88E9-7957477FCE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214" t="7390" r="39792" b="58554"/>
          <a:stretch/>
        </p:blipFill>
        <p:spPr>
          <a:xfrm>
            <a:off x="4382877" y="1410159"/>
            <a:ext cx="3426246" cy="4127066"/>
          </a:xfrm>
          <a:prstGeom prst="rect">
            <a:avLst/>
          </a:prstGeom>
        </p:spPr>
      </p:pic>
      <p:sp>
        <p:nvSpPr>
          <p:cNvPr id="2" name="TextBox 1">
            <a:extLst>
              <a:ext uri="{FF2B5EF4-FFF2-40B4-BE49-F238E27FC236}">
                <a16:creationId xmlns:a16="http://schemas.microsoft.com/office/drawing/2014/main" id="{E2F4B209-2CFD-446E-ACF0-298A4AE08D3F}"/>
              </a:ext>
            </a:extLst>
          </p:cNvPr>
          <p:cNvSpPr txBox="1"/>
          <p:nvPr/>
        </p:nvSpPr>
        <p:spPr>
          <a:xfrm>
            <a:off x="503854" y="317241"/>
            <a:ext cx="2253053" cy="369332"/>
          </a:xfrm>
          <a:prstGeom prst="rect">
            <a:avLst/>
          </a:prstGeom>
          <a:noFill/>
        </p:spPr>
        <p:txBody>
          <a:bodyPr wrap="none" rtlCol="0">
            <a:spAutoFit/>
          </a:bodyPr>
          <a:lstStyle/>
          <a:p>
            <a:r>
              <a:rPr lang="en-AU" b="1" dirty="0"/>
              <a:t>Upscaling, at present:</a:t>
            </a:r>
          </a:p>
        </p:txBody>
      </p:sp>
      <p:pic>
        <p:nvPicPr>
          <p:cNvPr id="3" name="Picture 2" descr="A map of the world&#10;&#10;Description automatically generated with medium confidence">
            <a:extLst>
              <a:ext uri="{FF2B5EF4-FFF2-40B4-BE49-F238E27FC236}">
                <a16:creationId xmlns:a16="http://schemas.microsoft.com/office/drawing/2014/main" id="{15F807AF-C3D4-4904-A392-B5E8041C4C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214" t="7390" r="39792" b="58554"/>
          <a:stretch/>
        </p:blipFill>
        <p:spPr>
          <a:xfrm>
            <a:off x="804231" y="1410159"/>
            <a:ext cx="3426246" cy="4127066"/>
          </a:xfrm>
          <a:prstGeom prst="rect">
            <a:avLst/>
          </a:prstGeom>
        </p:spPr>
      </p:pic>
      <p:sp>
        <p:nvSpPr>
          <p:cNvPr id="4" name="TextBox 3">
            <a:extLst>
              <a:ext uri="{FF2B5EF4-FFF2-40B4-BE49-F238E27FC236}">
                <a16:creationId xmlns:a16="http://schemas.microsoft.com/office/drawing/2014/main" id="{9E290A52-03C5-4361-A042-103E8075A83F}"/>
              </a:ext>
            </a:extLst>
          </p:cNvPr>
          <p:cNvSpPr txBox="1"/>
          <p:nvPr/>
        </p:nvSpPr>
        <p:spPr>
          <a:xfrm>
            <a:off x="1266616" y="855199"/>
            <a:ext cx="2492285" cy="369332"/>
          </a:xfrm>
          <a:prstGeom prst="rect">
            <a:avLst/>
          </a:prstGeom>
          <a:noFill/>
        </p:spPr>
        <p:txBody>
          <a:bodyPr wrap="none" rtlCol="0">
            <a:spAutoFit/>
          </a:bodyPr>
          <a:lstStyle/>
          <a:p>
            <a:r>
              <a:rPr lang="en-AU" dirty="0"/>
              <a:t>Keep X% of observations</a:t>
            </a:r>
          </a:p>
        </p:txBody>
      </p:sp>
      <p:pic>
        <p:nvPicPr>
          <p:cNvPr id="4098" name="Picture 2" descr="Premium Vector | Dotted grid seamless pattern for bullet ...">
            <a:extLst>
              <a:ext uri="{FF2B5EF4-FFF2-40B4-BE49-F238E27FC236}">
                <a16:creationId xmlns:a16="http://schemas.microsoft.com/office/drawing/2014/main" id="{5359C8C0-98CE-4FC4-A97B-F23D95CDCDB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36" r="48973" b="10010"/>
          <a:stretch/>
        </p:blipFill>
        <p:spPr bwMode="auto">
          <a:xfrm>
            <a:off x="4382877" y="1410160"/>
            <a:ext cx="3426246" cy="4037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55E723-A12B-4FDC-9620-B6B25DC8B5CC}"/>
              </a:ext>
            </a:extLst>
          </p:cNvPr>
          <p:cNvSpPr txBox="1"/>
          <p:nvPr/>
        </p:nvSpPr>
        <p:spPr>
          <a:xfrm>
            <a:off x="5221658" y="951443"/>
            <a:ext cx="1748684" cy="369332"/>
          </a:xfrm>
          <a:prstGeom prst="rect">
            <a:avLst/>
          </a:prstGeom>
          <a:noFill/>
        </p:spPr>
        <p:txBody>
          <a:bodyPr wrap="none" rtlCol="0">
            <a:spAutoFit/>
          </a:bodyPr>
          <a:lstStyle/>
          <a:p>
            <a:r>
              <a:rPr lang="en-AU" dirty="0"/>
              <a:t>Grid Approaches</a:t>
            </a:r>
          </a:p>
        </p:txBody>
      </p:sp>
      <p:sp>
        <p:nvSpPr>
          <p:cNvPr id="8" name="TextBox 7">
            <a:extLst>
              <a:ext uri="{FF2B5EF4-FFF2-40B4-BE49-F238E27FC236}">
                <a16:creationId xmlns:a16="http://schemas.microsoft.com/office/drawing/2014/main" id="{8F255B10-B5D0-4BA6-A7E1-18D5D55F6960}"/>
              </a:ext>
            </a:extLst>
          </p:cNvPr>
          <p:cNvSpPr txBox="1"/>
          <p:nvPr/>
        </p:nvSpPr>
        <p:spPr>
          <a:xfrm>
            <a:off x="8739299" y="951443"/>
            <a:ext cx="2776914" cy="369332"/>
          </a:xfrm>
          <a:prstGeom prst="rect">
            <a:avLst/>
          </a:prstGeom>
          <a:noFill/>
        </p:spPr>
        <p:txBody>
          <a:bodyPr wrap="none" rtlCol="0">
            <a:spAutoFit/>
          </a:bodyPr>
          <a:lstStyle/>
          <a:p>
            <a:r>
              <a:rPr lang="en-AU" dirty="0"/>
              <a:t>Contact Aware Approaches</a:t>
            </a:r>
          </a:p>
        </p:txBody>
      </p:sp>
      <p:grpSp>
        <p:nvGrpSpPr>
          <p:cNvPr id="20" name="Group 19">
            <a:extLst>
              <a:ext uri="{FF2B5EF4-FFF2-40B4-BE49-F238E27FC236}">
                <a16:creationId xmlns:a16="http://schemas.microsoft.com/office/drawing/2014/main" id="{40842BC1-0135-46A9-80BE-60F64C5CE581}"/>
              </a:ext>
            </a:extLst>
          </p:cNvPr>
          <p:cNvGrpSpPr/>
          <p:nvPr/>
        </p:nvGrpSpPr>
        <p:grpSpPr>
          <a:xfrm rot="17918792">
            <a:off x="8656488" y="2462728"/>
            <a:ext cx="370509" cy="106709"/>
            <a:chOff x="9274629" y="1956318"/>
            <a:chExt cx="853127" cy="245706"/>
          </a:xfrm>
        </p:grpSpPr>
        <p:cxnSp>
          <p:nvCxnSpPr>
            <p:cNvPr id="16" name="Straight Connector 15">
              <a:extLst>
                <a:ext uri="{FF2B5EF4-FFF2-40B4-BE49-F238E27FC236}">
                  <a16:creationId xmlns:a16="http://schemas.microsoft.com/office/drawing/2014/main" id="{402B22D0-27CC-4C00-9FAC-1AAF97B4A886}"/>
                </a:ext>
              </a:extLst>
            </p:cNvPr>
            <p:cNvCxnSpPr>
              <a:cxnSpLocks/>
            </p:cNvCxnSpPr>
            <p:nvPr/>
          </p:nvCxnSpPr>
          <p:spPr>
            <a:xfrm>
              <a:off x="9274629" y="2202024"/>
              <a:ext cx="85312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EE377EE-15B8-44DF-9543-EF84FB90B64F}"/>
                </a:ext>
              </a:extLst>
            </p:cNvPr>
            <p:cNvCxnSpPr>
              <a:cxnSpLocks/>
            </p:cNvCxnSpPr>
            <p:nvPr/>
          </p:nvCxnSpPr>
          <p:spPr>
            <a:xfrm>
              <a:off x="9701192" y="1956318"/>
              <a:ext cx="0" cy="24570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D13AF034-2878-49D2-A92E-C5AA044221B4}"/>
              </a:ext>
            </a:extLst>
          </p:cNvPr>
          <p:cNvGrpSpPr/>
          <p:nvPr/>
        </p:nvGrpSpPr>
        <p:grpSpPr>
          <a:xfrm rot="2350670">
            <a:off x="9253647" y="2167337"/>
            <a:ext cx="370509" cy="106709"/>
            <a:chOff x="9274629" y="1956318"/>
            <a:chExt cx="853127" cy="245706"/>
          </a:xfrm>
        </p:grpSpPr>
        <p:cxnSp>
          <p:nvCxnSpPr>
            <p:cNvPr id="23" name="Straight Connector 22">
              <a:extLst>
                <a:ext uri="{FF2B5EF4-FFF2-40B4-BE49-F238E27FC236}">
                  <a16:creationId xmlns:a16="http://schemas.microsoft.com/office/drawing/2014/main" id="{2331527A-A7AF-4737-A0DF-27435BF6B255}"/>
                </a:ext>
              </a:extLst>
            </p:cNvPr>
            <p:cNvCxnSpPr>
              <a:cxnSpLocks/>
            </p:cNvCxnSpPr>
            <p:nvPr/>
          </p:nvCxnSpPr>
          <p:spPr>
            <a:xfrm>
              <a:off x="9274629" y="2202024"/>
              <a:ext cx="85312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2322756-EC65-4E1F-B64C-619A10DADC4D}"/>
                </a:ext>
              </a:extLst>
            </p:cNvPr>
            <p:cNvCxnSpPr>
              <a:cxnSpLocks/>
            </p:cNvCxnSpPr>
            <p:nvPr/>
          </p:nvCxnSpPr>
          <p:spPr>
            <a:xfrm>
              <a:off x="9701192" y="1956318"/>
              <a:ext cx="0" cy="24570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25" name="Group 24">
            <a:extLst>
              <a:ext uri="{FF2B5EF4-FFF2-40B4-BE49-F238E27FC236}">
                <a16:creationId xmlns:a16="http://schemas.microsoft.com/office/drawing/2014/main" id="{919E4BC2-03DB-4B26-8284-9C3F61D3B0E8}"/>
              </a:ext>
            </a:extLst>
          </p:cNvPr>
          <p:cNvGrpSpPr/>
          <p:nvPr/>
        </p:nvGrpSpPr>
        <p:grpSpPr>
          <a:xfrm rot="2350670">
            <a:off x="10098098" y="1728798"/>
            <a:ext cx="370509" cy="106709"/>
            <a:chOff x="9274629" y="1956318"/>
            <a:chExt cx="853127" cy="245706"/>
          </a:xfrm>
        </p:grpSpPr>
        <p:cxnSp>
          <p:nvCxnSpPr>
            <p:cNvPr id="26" name="Straight Connector 25">
              <a:extLst>
                <a:ext uri="{FF2B5EF4-FFF2-40B4-BE49-F238E27FC236}">
                  <a16:creationId xmlns:a16="http://schemas.microsoft.com/office/drawing/2014/main" id="{22DA3B04-0B79-4802-AAF9-A884CADC0F0C}"/>
                </a:ext>
              </a:extLst>
            </p:cNvPr>
            <p:cNvCxnSpPr>
              <a:cxnSpLocks/>
            </p:cNvCxnSpPr>
            <p:nvPr/>
          </p:nvCxnSpPr>
          <p:spPr>
            <a:xfrm>
              <a:off x="9274629" y="2202024"/>
              <a:ext cx="85312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FDB59F7-D3F6-4C44-A93A-96781E908EDD}"/>
                </a:ext>
              </a:extLst>
            </p:cNvPr>
            <p:cNvCxnSpPr>
              <a:cxnSpLocks/>
            </p:cNvCxnSpPr>
            <p:nvPr/>
          </p:nvCxnSpPr>
          <p:spPr>
            <a:xfrm>
              <a:off x="9701192" y="1956318"/>
              <a:ext cx="0" cy="24570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E9D5C5B4-A0C0-4EBE-BABA-24AEDA185464}"/>
              </a:ext>
            </a:extLst>
          </p:cNvPr>
          <p:cNvGrpSpPr/>
          <p:nvPr/>
        </p:nvGrpSpPr>
        <p:grpSpPr>
          <a:xfrm rot="4701136">
            <a:off x="11153648" y="3275849"/>
            <a:ext cx="370509" cy="106709"/>
            <a:chOff x="9274629" y="1956318"/>
            <a:chExt cx="853127" cy="245706"/>
          </a:xfrm>
        </p:grpSpPr>
        <p:cxnSp>
          <p:nvCxnSpPr>
            <p:cNvPr id="29" name="Straight Connector 28">
              <a:extLst>
                <a:ext uri="{FF2B5EF4-FFF2-40B4-BE49-F238E27FC236}">
                  <a16:creationId xmlns:a16="http://schemas.microsoft.com/office/drawing/2014/main" id="{19D75E2B-C2EE-4E04-958C-C6D8935DABE8}"/>
                </a:ext>
              </a:extLst>
            </p:cNvPr>
            <p:cNvCxnSpPr>
              <a:cxnSpLocks/>
            </p:cNvCxnSpPr>
            <p:nvPr/>
          </p:nvCxnSpPr>
          <p:spPr>
            <a:xfrm>
              <a:off x="9274629" y="2202024"/>
              <a:ext cx="85312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7E525FC-12CA-4066-98EB-7EF227031CA3}"/>
                </a:ext>
              </a:extLst>
            </p:cNvPr>
            <p:cNvCxnSpPr>
              <a:cxnSpLocks/>
            </p:cNvCxnSpPr>
            <p:nvPr/>
          </p:nvCxnSpPr>
          <p:spPr>
            <a:xfrm>
              <a:off x="9701192" y="1956318"/>
              <a:ext cx="0" cy="24570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6C87A38E-FAA8-44D3-A416-715D6DC97DF2}"/>
              </a:ext>
            </a:extLst>
          </p:cNvPr>
          <p:cNvGrpSpPr/>
          <p:nvPr/>
        </p:nvGrpSpPr>
        <p:grpSpPr>
          <a:xfrm rot="16200000">
            <a:off x="8466391" y="3461104"/>
            <a:ext cx="370509" cy="106709"/>
            <a:chOff x="9274629" y="1956318"/>
            <a:chExt cx="853127" cy="245706"/>
          </a:xfrm>
        </p:grpSpPr>
        <p:cxnSp>
          <p:nvCxnSpPr>
            <p:cNvPr id="32" name="Straight Connector 31">
              <a:extLst>
                <a:ext uri="{FF2B5EF4-FFF2-40B4-BE49-F238E27FC236}">
                  <a16:creationId xmlns:a16="http://schemas.microsoft.com/office/drawing/2014/main" id="{E592607C-3729-4A40-A4E1-E9598E6D9393}"/>
                </a:ext>
              </a:extLst>
            </p:cNvPr>
            <p:cNvCxnSpPr>
              <a:cxnSpLocks/>
            </p:cNvCxnSpPr>
            <p:nvPr/>
          </p:nvCxnSpPr>
          <p:spPr>
            <a:xfrm>
              <a:off x="9274629" y="2202024"/>
              <a:ext cx="85312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C01316A-E851-473D-B3E0-7FEE459A7441}"/>
                </a:ext>
              </a:extLst>
            </p:cNvPr>
            <p:cNvCxnSpPr>
              <a:cxnSpLocks/>
            </p:cNvCxnSpPr>
            <p:nvPr/>
          </p:nvCxnSpPr>
          <p:spPr>
            <a:xfrm>
              <a:off x="9701192" y="1956318"/>
              <a:ext cx="0" cy="24570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97AB137E-D8C2-48A2-94E5-6EE2A7E61C26}"/>
              </a:ext>
            </a:extLst>
          </p:cNvPr>
          <p:cNvGrpSpPr/>
          <p:nvPr/>
        </p:nvGrpSpPr>
        <p:grpSpPr>
          <a:xfrm rot="17755717">
            <a:off x="9510372" y="2072443"/>
            <a:ext cx="370509" cy="106709"/>
            <a:chOff x="9274629" y="1956318"/>
            <a:chExt cx="853127" cy="245706"/>
          </a:xfrm>
        </p:grpSpPr>
        <p:cxnSp>
          <p:nvCxnSpPr>
            <p:cNvPr id="35" name="Straight Connector 34">
              <a:extLst>
                <a:ext uri="{FF2B5EF4-FFF2-40B4-BE49-F238E27FC236}">
                  <a16:creationId xmlns:a16="http://schemas.microsoft.com/office/drawing/2014/main" id="{510E0028-BDD4-43BA-B2DF-35B9412317D8}"/>
                </a:ext>
              </a:extLst>
            </p:cNvPr>
            <p:cNvCxnSpPr>
              <a:cxnSpLocks/>
            </p:cNvCxnSpPr>
            <p:nvPr/>
          </p:nvCxnSpPr>
          <p:spPr>
            <a:xfrm>
              <a:off x="9274629" y="2202024"/>
              <a:ext cx="85312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CB5FC6D3-75C3-4CD5-8BC5-6E1291CC3B27}"/>
                </a:ext>
              </a:extLst>
            </p:cNvPr>
            <p:cNvCxnSpPr>
              <a:cxnSpLocks/>
            </p:cNvCxnSpPr>
            <p:nvPr/>
          </p:nvCxnSpPr>
          <p:spPr>
            <a:xfrm>
              <a:off x="9701192" y="1956318"/>
              <a:ext cx="0" cy="245706"/>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07736377-6F6A-40EA-A2CA-3BA3F25A1331}"/>
              </a:ext>
            </a:extLst>
          </p:cNvPr>
          <p:cNvGrpSpPr/>
          <p:nvPr/>
        </p:nvGrpSpPr>
        <p:grpSpPr>
          <a:xfrm rot="17755717">
            <a:off x="10473727" y="2077124"/>
            <a:ext cx="370509" cy="106709"/>
            <a:chOff x="9274629" y="1956318"/>
            <a:chExt cx="853127" cy="245706"/>
          </a:xfrm>
        </p:grpSpPr>
        <p:cxnSp>
          <p:nvCxnSpPr>
            <p:cNvPr id="38" name="Straight Connector 37">
              <a:extLst>
                <a:ext uri="{FF2B5EF4-FFF2-40B4-BE49-F238E27FC236}">
                  <a16:creationId xmlns:a16="http://schemas.microsoft.com/office/drawing/2014/main" id="{75CBF101-2DF1-406A-B527-10148E659906}"/>
                </a:ext>
              </a:extLst>
            </p:cNvPr>
            <p:cNvCxnSpPr>
              <a:cxnSpLocks/>
            </p:cNvCxnSpPr>
            <p:nvPr/>
          </p:nvCxnSpPr>
          <p:spPr>
            <a:xfrm>
              <a:off x="9274629" y="2202024"/>
              <a:ext cx="85312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18A817-8C3C-47E0-ABB5-736ED2B5D7D2}"/>
                </a:ext>
              </a:extLst>
            </p:cNvPr>
            <p:cNvCxnSpPr>
              <a:cxnSpLocks/>
            </p:cNvCxnSpPr>
            <p:nvPr/>
          </p:nvCxnSpPr>
          <p:spPr>
            <a:xfrm>
              <a:off x="9701192" y="1956318"/>
              <a:ext cx="0" cy="245706"/>
            </a:xfrm>
            <a:prstGeom prst="line">
              <a:avLst/>
            </a:prstGeom>
            <a:ln w="38100"/>
          </p:spPr>
          <p:style>
            <a:lnRef idx="1">
              <a:schemeClr val="dk1"/>
            </a:lnRef>
            <a:fillRef idx="0">
              <a:schemeClr val="dk1"/>
            </a:fillRef>
            <a:effectRef idx="0">
              <a:schemeClr val="dk1"/>
            </a:effectRef>
            <a:fontRef idx="minor">
              <a:schemeClr val="tx1"/>
            </a:fontRef>
          </p:style>
        </p:cxnSp>
      </p:grpSp>
      <p:sp>
        <p:nvSpPr>
          <p:cNvPr id="41" name="Freeform: Shape 40">
            <a:extLst>
              <a:ext uri="{FF2B5EF4-FFF2-40B4-BE49-F238E27FC236}">
                <a16:creationId xmlns:a16="http://schemas.microsoft.com/office/drawing/2014/main" id="{E6039D0B-A508-4C18-B78C-BEFCB8530C76}"/>
              </a:ext>
            </a:extLst>
          </p:cNvPr>
          <p:cNvSpPr/>
          <p:nvPr/>
        </p:nvSpPr>
        <p:spPr>
          <a:xfrm>
            <a:off x="8861206" y="1827768"/>
            <a:ext cx="2526563" cy="3202463"/>
          </a:xfrm>
          <a:custGeom>
            <a:avLst/>
            <a:gdLst>
              <a:gd name="connsiteX0" fmla="*/ 94322 w 2874844"/>
              <a:gd name="connsiteY0" fmla="*/ 2765380 h 3539821"/>
              <a:gd name="connsiteX1" fmla="*/ 103652 w 2874844"/>
              <a:gd name="connsiteY1" fmla="*/ 880596 h 3539821"/>
              <a:gd name="connsiteX2" fmla="*/ 1148681 w 2874844"/>
              <a:gd name="connsiteY2" fmla="*/ 87494 h 3539821"/>
              <a:gd name="connsiteX3" fmla="*/ 2557603 w 2874844"/>
              <a:gd name="connsiteY3" fmla="*/ 2858686 h 3539821"/>
              <a:gd name="connsiteX4" fmla="*/ 2790869 w 2874844"/>
              <a:gd name="connsiteY4" fmla="*/ 3278564 h 3539821"/>
              <a:gd name="connsiteX5" fmla="*/ 2874844 w 2874844"/>
              <a:gd name="connsiteY5" fmla="*/ 3539821 h 3539821"/>
              <a:gd name="connsiteX0" fmla="*/ 94322 w 2790869"/>
              <a:gd name="connsiteY0" fmla="*/ 2765380 h 3278564"/>
              <a:gd name="connsiteX1" fmla="*/ 103652 w 2790869"/>
              <a:gd name="connsiteY1" fmla="*/ 880596 h 3278564"/>
              <a:gd name="connsiteX2" fmla="*/ 1148681 w 2790869"/>
              <a:gd name="connsiteY2" fmla="*/ 87494 h 3278564"/>
              <a:gd name="connsiteX3" fmla="*/ 2557603 w 2790869"/>
              <a:gd name="connsiteY3" fmla="*/ 2858686 h 3278564"/>
              <a:gd name="connsiteX4" fmla="*/ 2790869 w 2790869"/>
              <a:gd name="connsiteY4" fmla="*/ 3278564 h 3278564"/>
              <a:gd name="connsiteX0" fmla="*/ 94322 w 2557603"/>
              <a:gd name="connsiteY0" fmla="*/ 2765380 h 2858686"/>
              <a:gd name="connsiteX1" fmla="*/ 103652 w 2557603"/>
              <a:gd name="connsiteY1" fmla="*/ 880596 h 2858686"/>
              <a:gd name="connsiteX2" fmla="*/ 1148681 w 2557603"/>
              <a:gd name="connsiteY2" fmla="*/ 87494 h 2858686"/>
              <a:gd name="connsiteX3" fmla="*/ 2557603 w 2557603"/>
              <a:gd name="connsiteY3" fmla="*/ 2858686 h 2858686"/>
              <a:gd name="connsiteX0" fmla="*/ 94322 w 2557603"/>
              <a:gd name="connsiteY0" fmla="*/ 2765380 h 2858686"/>
              <a:gd name="connsiteX1" fmla="*/ 103652 w 2557603"/>
              <a:gd name="connsiteY1" fmla="*/ 880596 h 2858686"/>
              <a:gd name="connsiteX2" fmla="*/ 1148681 w 2557603"/>
              <a:gd name="connsiteY2" fmla="*/ 87494 h 2858686"/>
              <a:gd name="connsiteX3" fmla="*/ 2557603 w 2557603"/>
              <a:gd name="connsiteY3" fmla="*/ 2858686 h 2858686"/>
              <a:gd name="connsiteX0" fmla="*/ 144261 w 2607542"/>
              <a:gd name="connsiteY0" fmla="*/ 2603886 h 2697192"/>
              <a:gd name="connsiteX1" fmla="*/ 153591 w 2607542"/>
              <a:gd name="connsiteY1" fmla="*/ 719102 h 2697192"/>
              <a:gd name="connsiteX2" fmla="*/ 1898416 w 2607542"/>
              <a:gd name="connsiteY2" fmla="*/ 103282 h 2697192"/>
              <a:gd name="connsiteX3" fmla="*/ 2607542 w 2607542"/>
              <a:gd name="connsiteY3" fmla="*/ 2697192 h 2697192"/>
              <a:gd name="connsiteX0" fmla="*/ 120057 w 2583338"/>
              <a:gd name="connsiteY0" fmla="*/ 2653600 h 2746906"/>
              <a:gd name="connsiteX1" fmla="*/ 129387 w 2583338"/>
              <a:gd name="connsiteY1" fmla="*/ 768816 h 2746906"/>
              <a:gd name="connsiteX2" fmla="*/ 1874212 w 2583338"/>
              <a:gd name="connsiteY2" fmla="*/ 152996 h 2746906"/>
              <a:gd name="connsiteX3" fmla="*/ 2583338 w 2583338"/>
              <a:gd name="connsiteY3" fmla="*/ 2746906 h 2746906"/>
              <a:gd name="connsiteX0" fmla="*/ 120057 w 2583338"/>
              <a:gd name="connsiteY0" fmla="*/ 2753346 h 2846652"/>
              <a:gd name="connsiteX1" fmla="*/ 129387 w 2583338"/>
              <a:gd name="connsiteY1" fmla="*/ 868562 h 2846652"/>
              <a:gd name="connsiteX2" fmla="*/ 885168 w 2583338"/>
              <a:gd name="connsiteY2" fmla="*/ 168766 h 2846652"/>
              <a:gd name="connsiteX3" fmla="*/ 1874212 w 2583338"/>
              <a:gd name="connsiteY3" fmla="*/ 252742 h 2846652"/>
              <a:gd name="connsiteX4" fmla="*/ 2583338 w 2583338"/>
              <a:gd name="connsiteY4" fmla="*/ 2846652 h 2846652"/>
              <a:gd name="connsiteX0" fmla="*/ 63282 w 2526563"/>
              <a:gd name="connsiteY0" fmla="*/ 3109157 h 3202463"/>
              <a:gd name="connsiteX1" fmla="*/ 72612 w 2526563"/>
              <a:gd name="connsiteY1" fmla="*/ 1224373 h 3202463"/>
              <a:gd name="connsiteX2" fmla="*/ 651111 w 2526563"/>
              <a:gd name="connsiteY2" fmla="*/ 30055 h 3202463"/>
              <a:gd name="connsiteX3" fmla="*/ 1817437 w 2526563"/>
              <a:gd name="connsiteY3" fmla="*/ 608553 h 3202463"/>
              <a:gd name="connsiteX4" fmla="*/ 2526563 w 2526563"/>
              <a:gd name="connsiteY4" fmla="*/ 3202463 h 320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63" h="3202463">
                <a:moveTo>
                  <a:pt x="63282" y="3109157"/>
                </a:moveTo>
                <a:cubicBezTo>
                  <a:pt x="-19916" y="2389922"/>
                  <a:pt x="-25359" y="1737557"/>
                  <a:pt x="72612" y="1224373"/>
                </a:cubicBezTo>
                <a:cubicBezTo>
                  <a:pt x="170583" y="711189"/>
                  <a:pt x="360307" y="132692"/>
                  <a:pt x="651111" y="30055"/>
                </a:cubicBezTo>
                <a:cubicBezTo>
                  <a:pt x="941915" y="-72582"/>
                  <a:pt x="1504862" y="79819"/>
                  <a:pt x="1817437" y="608553"/>
                </a:cubicBezTo>
                <a:cubicBezTo>
                  <a:pt x="2130012" y="1137287"/>
                  <a:pt x="2383494" y="1718895"/>
                  <a:pt x="2526563" y="320246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91342562-4A89-4BF3-B883-D1D5C92FC11E}"/>
              </a:ext>
            </a:extLst>
          </p:cNvPr>
          <p:cNvSpPr txBox="1"/>
          <p:nvPr/>
        </p:nvSpPr>
        <p:spPr>
          <a:xfrm>
            <a:off x="7691450" y="5830628"/>
            <a:ext cx="1285929" cy="369332"/>
          </a:xfrm>
          <a:prstGeom prst="rect">
            <a:avLst/>
          </a:prstGeom>
          <a:noFill/>
        </p:spPr>
        <p:txBody>
          <a:bodyPr wrap="none" rtlCol="0">
            <a:spAutoFit/>
          </a:bodyPr>
          <a:lstStyle/>
          <a:p>
            <a:r>
              <a:rPr lang="en-AU" dirty="0"/>
              <a:t>Ranee Joshi</a:t>
            </a:r>
          </a:p>
        </p:txBody>
      </p:sp>
    </p:spTree>
    <p:extLst>
      <p:ext uri="{BB962C8B-B14F-4D97-AF65-F5344CB8AC3E}">
        <p14:creationId xmlns:p14="http://schemas.microsoft.com/office/powerpoint/2010/main" val="178800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1" grpId="0" animBg="1"/>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27428040-CD4C-4EEF-BA50-0B944F8883A7}"/>
              </a:ext>
            </a:extLst>
          </p:cNvPr>
          <p:cNvGraphicFramePr>
            <a:graphicFrameLocks noGrp="1"/>
          </p:cNvGraphicFramePr>
          <p:nvPr/>
        </p:nvGraphicFramePr>
        <p:xfrm>
          <a:off x="153640" y="313826"/>
          <a:ext cx="10671716" cy="2429510"/>
        </p:xfrm>
        <a:graphic>
          <a:graphicData uri="http://schemas.openxmlformats.org/drawingml/2006/table">
            <a:tbl>
              <a:tblPr firstRow="1" firstCol="1" bandRow="1"/>
              <a:tblGrid>
                <a:gridCol w="3685861">
                  <a:extLst>
                    <a:ext uri="{9D8B030D-6E8A-4147-A177-3AD203B41FA5}">
                      <a16:colId xmlns:a16="http://schemas.microsoft.com/office/drawing/2014/main" val="1391800869"/>
                    </a:ext>
                  </a:extLst>
                </a:gridCol>
                <a:gridCol w="6985855">
                  <a:extLst>
                    <a:ext uri="{9D8B030D-6E8A-4147-A177-3AD203B41FA5}">
                      <a16:colId xmlns:a16="http://schemas.microsoft.com/office/drawing/2014/main" val="1757113898"/>
                    </a:ext>
                  </a:extLst>
                </a:gridCol>
              </a:tblGrid>
              <a:tr h="0">
                <a:tc>
                  <a:txBody>
                    <a:bodyPr/>
                    <a:lstStyle/>
                    <a:p>
                      <a:pPr>
                        <a:lnSpc>
                          <a:spcPct val="120000"/>
                        </a:lnSpc>
                        <a:spcAft>
                          <a:spcPts val="1000"/>
                        </a:spcAft>
                      </a:pPr>
                      <a:r>
                        <a:rPr lang="en-AU" sz="1100" dirty="0">
                          <a:solidFill>
                            <a:srgbClr val="FFFFFF"/>
                          </a:solidFill>
                          <a:effectLst/>
                          <a:latin typeface="Calibri" panose="020F0502020204030204" pitchFamily="34" charset="0"/>
                          <a:ea typeface="Book Antiqua" panose="02040602050305030304" pitchFamily="18" charset="0"/>
                          <a:cs typeface="Times New Roman" panose="02020603050405020304" pitchFamily="18" charset="0"/>
                        </a:rPr>
                        <a:t>Method</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3584E"/>
                      </a:solidFill>
                      <a:prstDash val="solid"/>
                      <a:round/>
                      <a:headEnd type="none" w="med" len="med"/>
                      <a:tailEnd type="none" w="med" len="med"/>
                    </a:lnL>
                    <a:lnR>
                      <a:noFill/>
                    </a:lnR>
                    <a:lnT w="12700" cap="flat" cmpd="sng" algn="ctr">
                      <a:solidFill>
                        <a:srgbClr val="E3584E"/>
                      </a:solidFill>
                      <a:prstDash val="solid"/>
                      <a:round/>
                      <a:headEnd type="none" w="med" len="med"/>
                      <a:tailEnd type="none" w="med" len="med"/>
                    </a:lnT>
                    <a:lnB w="12700" cap="flat" cmpd="sng" algn="ctr">
                      <a:solidFill>
                        <a:srgbClr val="E3584E"/>
                      </a:solidFill>
                      <a:prstDash val="solid"/>
                      <a:round/>
                      <a:headEnd type="none" w="med" len="med"/>
                      <a:tailEnd type="none" w="med" len="med"/>
                    </a:lnB>
                    <a:solidFill>
                      <a:schemeClr val="accent6">
                        <a:lumMod val="75000"/>
                      </a:schemeClr>
                    </a:solidFill>
                  </a:tcPr>
                </a:tc>
                <a:tc>
                  <a:txBody>
                    <a:bodyPr/>
                    <a:lstStyle/>
                    <a:p>
                      <a:pPr>
                        <a:lnSpc>
                          <a:spcPct val="120000"/>
                        </a:lnSpc>
                        <a:spcAft>
                          <a:spcPts val="1000"/>
                        </a:spcAft>
                      </a:pPr>
                      <a:r>
                        <a:rPr lang="en-AU" sz="1100" dirty="0">
                          <a:solidFill>
                            <a:srgbClr val="FFFFFF"/>
                          </a:solidFill>
                          <a:effectLst/>
                          <a:latin typeface="Calibri" panose="020F0502020204030204" pitchFamily="34" charset="0"/>
                          <a:ea typeface="Book Antiqua" panose="02040602050305030304" pitchFamily="18" charset="0"/>
                          <a:cs typeface="Times New Roman" panose="02020603050405020304" pitchFamily="18" charset="0"/>
                        </a:rPr>
                        <a:t>Description</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3584E"/>
                      </a:solidFill>
                      <a:prstDash val="solid"/>
                      <a:round/>
                      <a:headEnd type="none" w="med" len="med"/>
                      <a:tailEnd type="none" w="med" len="med"/>
                    </a:lnR>
                    <a:lnT w="12700" cap="flat" cmpd="sng" algn="ctr">
                      <a:solidFill>
                        <a:srgbClr val="E3584E"/>
                      </a:solidFill>
                      <a:prstDash val="solid"/>
                      <a:round/>
                      <a:headEnd type="none" w="med" len="med"/>
                      <a:tailEnd type="none" w="med" len="med"/>
                    </a:lnT>
                    <a:lnB w="12700" cap="flat" cmpd="sng" algn="ctr">
                      <a:solidFill>
                        <a:srgbClr val="E3584E"/>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4164345750"/>
                  </a:ext>
                </a:extLst>
              </a:tr>
              <a:tr h="0">
                <a:tc>
                  <a:txBody>
                    <a:bodyPr/>
                    <a:lstStyle/>
                    <a:p>
                      <a:pPr>
                        <a:lnSpc>
                          <a:spcPct val="120000"/>
                        </a:lnSpc>
                        <a:spcAft>
                          <a:spcPts val="1000"/>
                        </a:spcAft>
                      </a:pPr>
                      <a:r>
                        <a:rPr lang="en-AU" sz="1400" b="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Decimation on basal contacts (existing </a:t>
                      </a:r>
                      <a:r>
                        <a:rPr lang="en-AU" sz="1400" b="1" i="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map2loop</a:t>
                      </a:r>
                      <a:r>
                        <a:rPr lang="en-AU" sz="1400" b="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 function)</a:t>
                      </a:r>
                      <a:endParaRPr lang="en-AU" sz="140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3584E"/>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accent6">
                        <a:lumMod val="60000"/>
                        <a:lumOff val="40000"/>
                      </a:schemeClr>
                    </a:solidFill>
                  </a:tcPr>
                </a:tc>
                <a:tc>
                  <a:txBody>
                    <a:bodyPr/>
                    <a:lstStyle/>
                    <a:p>
                      <a:pPr>
                        <a:lnSpc>
                          <a:spcPct val="120000"/>
                        </a:lnSpc>
                        <a:spcAft>
                          <a:spcPts val="1000"/>
                        </a:spcAft>
                      </a:pPr>
                      <a:r>
                        <a:rPr lang="en-AU" sz="1400" dirty="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This algorithm simply removes every nth point from the input polylines.</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3584E"/>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21317094"/>
                  </a:ext>
                </a:extLst>
              </a:tr>
              <a:tr h="0">
                <a:tc>
                  <a:txBody>
                    <a:bodyPr/>
                    <a:lstStyle/>
                    <a:p>
                      <a:pPr>
                        <a:lnSpc>
                          <a:spcPct val="120000"/>
                        </a:lnSpc>
                        <a:spcAft>
                          <a:spcPts val="1000"/>
                        </a:spcAft>
                      </a:pP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Ramer–Douglas–</a:t>
                      </a:r>
                      <a:r>
                        <a:rPr lang="en-AU" sz="1400" b="1" dirty="0" err="1">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Peucker</a:t>
                      </a: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 algorithm</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bg1"/>
                    </a:solidFill>
                  </a:tcPr>
                </a:tc>
                <a:tc>
                  <a:txBody>
                    <a:bodyPr/>
                    <a:lstStyle/>
                    <a:p>
                      <a:pPr>
                        <a:lnSpc>
                          <a:spcPct val="120000"/>
                        </a:lnSpc>
                        <a:spcAft>
                          <a:spcPts val="1000"/>
                        </a:spcAft>
                      </a:pPr>
                      <a:r>
                        <a:rPr lang="en-AU" sz="1400"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The Douglas–</a:t>
                      </a:r>
                      <a:r>
                        <a:rPr lang="en-AU" sz="1400" dirty="0" err="1">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Peucker</a:t>
                      </a:r>
                      <a:r>
                        <a:rPr lang="en-AU" sz="1400"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 algorithm selects the vertices to delete based on minimizing local area changes from node deletion.</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bg1"/>
                    </a:solidFill>
                  </a:tcPr>
                </a:tc>
                <a:extLst>
                  <a:ext uri="{0D108BD9-81ED-4DB2-BD59-A6C34878D82A}">
                    <a16:rowId xmlns:a16="http://schemas.microsoft.com/office/drawing/2014/main" val="2302226017"/>
                  </a:ext>
                </a:extLst>
              </a:tr>
              <a:tr h="0">
                <a:tc>
                  <a:txBody>
                    <a:bodyPr/>
                    <a:lstStyle/>
                    <a:p>
                      <a:pPr>
                        <a:lnSpc>
                          <a:spcPct val="120000"/>
                        </a:lnSpc>
                        <a:spcAft>
                          <a:spcPts val="1000"/>
                        </a:spcAft>
                      </a:pPr>
                      <a:r>
                        <a:rPr lang="en-AU" sz="1400" b="1" dirty="0" err="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Visvalingam</a:t>
                      </a:r>
                      <a:r>
                        <a:rPr lang="en-AU" sz="1400" b="1" dirty="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a:t>
                      </a:r>
                      <a:r>
                        <a:rPr lang="en-AU" sz="1400" b="1" dirty="0" err="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Whyatt</a:t>
                      </a:r>
                      <a:r>
                        <a:rPr lang="en-AU" sz="1400" b="1" dirty="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 algorithm</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accent6">
                        <a:lumMod val="60000"/>
                        <a:lumOff val="40000"/>
                      </a:schemeClr>
                    </a:solidFill>
                  </a:tcPr>
                </a:tc>
                <a:tc>
                  <a:txBody>
                    <a:bodyPr/>
                    <a:lstStyle/>
                    <a:p>
                      <a:pPr>
                        <a:lnSpc>
                          <a:spcPct val="120000"/>
                        </a:lnSpc>
                        <a:spcAft>
                          <a:spcPts val="1000"/>
                        </a:spcAft>
                      </a:pPr>
                      <a:r>
                        <a:rPr lang="en-AU" sz="1400" dirty="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This method preserves topological relationships to adjacent polygons, preserves proximity to other polygons and preserves shape patterns that are necessary in geological interpretations.</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567302047"/>
                  </a:ext>
                </a:extLst>
              </a:tr>
              <a:tr h="0">
                <a:tc>
                  <a:txBody>
                    <a:bodyPr/>
                    <a:lstStyle/>
                    <a:p>
                      <a:pPr>
                        <a:lnSpc>
                          <a:spcPct val="120000"/>
                        </a:lnSpc>
                        <a:spcAft>
                          <a:spcPts val="1000"/>
                        </a:spcAft>
                      </a:pP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Modified </a:t>
                      </a:r>
                      <a:r>
                        <a:rPr lang="en-AU" sz="1400" b="1" dirty="0" err="1">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Visvalignam</a:t>
                      </a: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-Wyatt</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p>
                      <a:pPr>
                        <a:lnSpc>
                          <a:spcPct val="120000"/>
                        </a:lnSpc>
                        <a:spcAft>
                          <a:spcPts val="1000"/>
                        </a:spcAft>
                      </a:pP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 </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tcPr>
                </a:tc>
                <a:tc>
                  <a:txBody>
                    <a:bodyPr/>
                    <a:lstStyle/>
                    <a:p>
                      <a:pPr>
                        <a:lnSpc>
                          <a:spcPct val="120000"/>
                        </a:lnSpc>
                        <a:spcAft>
                          <a:spcPts val="1000"/>
                        </a:spcAft>
                      </a:pPr>
                      <a:r>
                        <a:rPr lang="en-AU" sz="1400"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This newly-developed code lists the shared borders and critical shared points to be preserved prior to applying the </a:t>
                      </a:r>
                      <a:r>
                        <a:rPr lang="en-AU" sz="1400" dirty="0" err="1">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Visvalignman-Whyatt</a:t>
                      </a:r>
                      <a:r>
                        <a:rPr lang="en-AU" sz="1400"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 simplification, to ensure that triple points and shared polygon contacts are preserved.</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tcPr>
                </a:tc>
                <a:extLst>
                  <a:ext uri="{0D108BD9-81ED-4DB2-BD59-A6C34878D82A}">
                    <a16:rowId xmlns:a16="http://schemas.microsoft.com/office/drawing/2014/main" val="2029376199"/>
                  </a:ext>
                </a:extLst>
              </a:tr>
            </a:tbl>
          </a:graphicData>
        </a:graphic>
      </p:graphicFrame>
      <p:graphicFrame>
        <p:nvGraphicFramePr>
          <p:cNvPr id="9" name="Table 8">
            <a:extLst>
              <a:ext uri="{FF2B5EF4-FFF2-40B4-BE49-F238E27FC236}">
                <a16:creationId xmlns:a16="http://schemas.microsoft.com/office/drawing/2014/main" id="{338D31FD-C18F-4DDA-8BF0-6F21D6D8924C}"/>
              </a:ext>
            </a:extLst>
          </p:cNvPr>
          <p:cNvGraphicFramePr>
            <a:graphicFrameLocks noGrp="1"/>
          </p:cNvGraphicFramePr>
          <p:nvPr/>
        </p:nvGraphicFramePr>
        <p:xfrm>
          <a:off x="153640" y="2872271"/>
          <a:ext cx="10671716" cy="3933952"/>
        </p:xfrm>
        <a:graphic>
          <a:graphicData uri="http://schemas.openxmlformats.org/drawingml/2006/table">
            <a:tbl>
              <a:tblPr firstRow="1" firstCol="1" bandRow="1"/>
              <a:tblGrid>
                <a:gridCol w="3685861">
                  <a:extLst>
                    <a:ext uri="{9D8B030D-6E8A-4147-A177-3AD203B41FA5}">
                      <a16:colId xmlns:a16="http://schemas.microsoft.com/office/drawing/2014/main" val="3765569693"/>
                    </a:ext>
                  </a:extLst>
                </a:gridCol>
                <a:gridCol w="6985855">
                  <a:extLst>
                    <a:ext uri="{9D8B030D-6E8A-4147-A177-3AD203B41FA5}">
                      <a16:colId xmlns:a16="http://schemas.microsoft.com/office/drawing/2014/main" val="3691444763"/>
                    </a:ext>
                  </a:extLst>
                </a:gridCol>
              </a:tblGrid>
              <a:tr h="0">
                <a:tc>
                  <a:txBody>
                    <a:bodyPr/>
                    <a:lstStyle/>
                    <a:p>
                      <a:pPr>
                        <a:lnSpc>
                          <a:spcPct val="120000"/>
                        </a:lnSpc>
                        <a:spcAft>
                          <a:spcPts val="1000"/>
                        </a:spcAft>
                      </a:pPr>
                      <a:r>
                        <a:rPr lang="en-AU" sz="1100">
                          <a:solidFill>
                            <a:srgbClr val="FFFFFF"/>
                          </a:solidFill>
                          <a:effectLst/>
                          <a:latin typeface="Calibri" panose="020F0502020204030204" pitchFamily="34" charset="0"/>
                          <a:ea typeface="Book Antiqua" panose="02040602050305030304" pitchFamily="18" charset="0"/>
                          <a:cs typeface="Times New Roman" panose="02020603050405020304" pitchFamily="18" charset="0"/>
                        </a:rPr>
                        <a:t>Method</a:t>
                      </a:r>
                      <a:endParaRPr lang="en-AU" sz="140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3584E"/>
                      </a:solidFill>
                      <a:prstDash val="solid"/>
                      <a:round/>
                      <a:headEnd type="none" w="med" len="med"/>
                      <a:tailEnd type="none" w="med" len="med"/>
                    </a:lnL>
                    <a:lnR>
                      <a:noFill/>
                    </a:lnR>
                    <a:lnT w="12700" cap="flat" cmpd="sng" algn="ctr">
                      <a:solidFill>
                        <a:srgbClr val="E3584E"/>
                      </a:solidFill>
                      <a:prstDash val="solid"/>
                      <a:round/>
                      <a:headEnd type="none" w="med" len="med"/>
                      <a:tailEnd type="none" w="med" len="med"/>
                    </a:lnT>
                    <a:lnB w="12700" cap="flat" cmpd="sng" algn="ctr">
                      <a:solidFill>
                        <a:srgbClr val="E3584E"/>
                      </a:solidFill>
                      <a:prstDash val="solid"/>
                      <a:round/>
                      <a:headEnd type="none" w="med" len="med"/>
                      <a:tailEnd type="none" w="med" len="med"/>
                    </a:lnB>
                    <a:solidFill>
                      <a:srgbClr val="DAA600"/>
                    </a:solidFill>
                  </a:tcPr>
                </a:tc>
                <a:tc>
                  <a:txBody>
                    <a:bodyPr/>
                    <a:lstStyle/>
                    <a:p>
                      <a:pPr>
                        <a:lnSpc>
                          <a:spcPct val="120000"/>
                        </a:lnSpc>
                        <a:spcAft>
                          <a:spcPts val="1000"/>
                        </a:spcAft>
                      </a:pPr>
                      <a:r>
                        <a:rPr lang="en-AU" sz="1100">
                          <a:solidFill>
                            <a:srgbClr val="FFFFFF"/>
                          </a:solidFill>
                          <a:effectLst/>
                          <a:latin typeface="Calibri" panose="020F0502020204030204" pitchFamily="34" charset="0"/>
                          <a:ea typeface="Book Antiqua" panose="02040602050305030304" pitchFamily="18" charset="0"/>
                          <a:cs typeface="Times New Roman" panose="02020603050405020304" pitchFamily="18" charset="0"/>
                        </a:rPr>
                        <a:t>Description</a:t>
                      </a:r>
                      <a:endParaRPr lang="en-AU" sz="140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3584E"/>
                      </a:solidFill>
                      <a:prstDash val="solid"/>
                      <a:round/>
                      <a:headEnd type="none" w="med" len="med"/>
                      <a:tailEnd type="none" w="med" len="med"/>
                    </a:lnR>
                    <a:lnT w="12700" cap="flat" cmpd="sng" algn="ctr">
                      <a:solidFill>
                        <a:srgbClr val="E3584E"/>
                      </a:solidFill>
                      <a:prstDash val="solid"/>
                      <a:round/>
                      <a:headEnd type="none" w="med" len="med"/>
                      <a:tailEnd type="none" w="med" len="med"/>
                    </a:lnT>
                    <a:lnB w="12700" cap="flat" cmpd="sng" algn="ctr">
                      <a:solidFill>
                        <a:srgbClr val="E3584E"/>
                      </a:solidFill>
                      <a:prstDash val="solid"/>
                      <a:round/>
                      <a:headEnd type="none" w="med" len="med"/>
                      <a:tailEnd type="none" w="med" len="med"/>
                    </a:lnB>
                    <a:solidFill>
                      <a:srgbClr val="DAA600"/>
                    </a:solidFill>
                  </a:tcPr>
                </a:tc>
                <a:extLst>
                  <a:ext uri="{0D108BD9-81ED-4DB2-BD59-A6C34878D82A}">
                    <a16:rowId xmlns:a16="http://schemas.microsoft.com/office/drawing/2014/main" val="1766267063"/>
                  </a:ext>
                </a:extLst>
              </a:tr>
              <a:tr h="0">
                <a:tc>
                  <a:txBody>
                    <a:bodyPr/>
                    <a:lstStyle/>
                    <a:p>
                      <a:pPr>
                        <a:lnSpc>
                          <a:spcPct val="120000"/>
                        </a:lnSpc>
                        <a:spcAft>
                          <a:spcPts val="1000"/>
                        </a:spcAft>
                      </a:pPr>
                      <a:r>
                        <a:rPr lang="en-AU" sz="1400" b="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Subsampling based on decimation (existing </a:t>
                      </a:r>
                      <a:r>
                        <a:rPr lang="en-AU" sz="1400" b="1" i="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map2loop</a:t>
                      </a:r>
                      <a:r>
                        <a:rPr lang="en-AU" sz="1400" b="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 function)</a:t>
                      </a:r>
                      <a:endParaRPr lang="en-AU" sz="140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3584E"/>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rgbClr val="FFC000"/>
                    </a:solidFill>
                  </a:tcPr>
                </a:tc>
                <a:tc>
                  <a:txBody>
                    <a:bodyPr/>
                    <a:lstStyle/>
                    <a:p>
                      <a:pPr>
                        <a:lnSpc>
                          <a:spcPct val="120000"/>
                        </a:lnSpc>
                        <a:spcAft>
                          <a:spcPts val="1000"/>
                        </a:spcAft>
                      </a:pPr>
                      <a:r>
                        <a:rPr lang="en-AU" sz="140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This subsampling was done using the built-in function in </a:t>
                      </a:r>
                      <a:r>
                        <a:rPr lang="en-AU" sz="1400" i="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map2loop</a:t>
                      </a:r>
                      <a:r>
                        <a:rPr lang="en-AU" sz="140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 to delete every nth point from the sequence of spatially ordered samples.</a:t>
                      </a:r>
                      <a:endParaRPr lang="en-AU" sz="140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3584E"/>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rgbClr val="FFC000"/>
                    </a:solidFill>
                  </a:tcPr>
                </a:tc>
                <a:extLst>
                  <a:ext uri="{0D108BD9-81ED-4DB2-BD59-A6C34878D82A}">
                    <a16:rowId xmlns:a16="http://schemas.microsoft.com/office/drawing/2014/main" val="3608738071"/>
                  </a:ext>
                </a:extLst>
              </a:tr>
              <a:tr h="0">
                <a:tc>
                  <a:txBody>
                    <a:bodyPr/>
                    <a:lstStyle/>
                    <a:p>
                      <a:pPr>
                        <a:lnSpc>
                          <a:spcPct val="120000"/>
                        </a:lnSpc>
                        <a:spcAft>
                          <a:spcPts val="1000"/>
                        </a:spcAft>
                      </a:pP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Stochastic subsampling</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tcPr>
                </a:tc>
                <a:tc>
                  <a:txBody>
                    <a:bodyPr/>
                    <a:lstStyle/>
                    <a:p>
                      <a:pPr>
                        <a:lnSpc>
                          <a:spcPct val="120000"/>
                        </a:lnSpc>
                        <a:spcAft>
                          <a:spcPts val="1000"/>
                        </a:spcAft>
                      </a:pPr>
                      <a:r>
                        <a:rPr lang="en-AU" sz="140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This method involved randomly subsampling the initial input dataset with varying percentage of data degradation. </a:t>
                      </a:r>
                      <a:endParaRPr lang="en-AU" sz="140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tcPr>
                </a:tc>
                <a:extLst>
                  <a:ext uri="{0D108BD9-81ED-4DB2-BD59-A6C34878D82A}">
                    <a16:rowId xmlns:a16="http://schemas.microsoft.com/office/drawing/2014/main" val="2566560087"/>
                  </a:ext>
                </a:extLst>
              </a:tr>
              <a:tr h="0">
                <a:tc>
                  <a:txBody>
                    <a:bodyPr/>
                    <a:lstStyle/>
                    <a:p>
                      <a:pPr>
                        <a:lnSpc>
                          <a:spcPct val="120000"/>
                        </a:lnSpc>
                        <a:spcAft>
                          <a:spcPts val="1000"/>
                        </a:spcAft>
                      </a:pPr>
                      <a:r>
                        <a:rPr lang="en-AU" sz="1400" b="1" dirty="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Grid cell averaging</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rgbClr val="FFC000"/>
                    </a:solidFill>
                  </a:tcPr>
                </a:tc>
                <a:tc>
                  <a:txBody>
                    <a:bodyPr/>
                    <a:lstStyle/>
                    <a:p>
                      <a:pPr>
                        <a:lnSpc>
                          <a:spcPct val="120000"/>
                        </a:lnSpc>
                        <a:spcAft>
                          <a:spcPts val="1000"/>
                        </a:spcAft>
                      </a:pPr>
                      <a:r>
                        <a:rPr lang="en-AU" sz="140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Grid-cell averaging was done to estimate the data on a coarser regular grid. The estimates are computed by treating each orientation measurement within each cell as a 3D vector and taking the mean vector. </a:t>
                      </a:r>
                      <a:endParaRPr lang="en-AU" sz="140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rgbClr val="FFC000"/>
                    </a:solidFill>
                  </a:tcPr>
                </a:tc>
                <a:extLst>
                  <a:ext uri="{0D108BD9-81ED-4DB2-BD59-A6C34878D82A}">
                    <a16:rowId xmlns:a16="http://schemas.microsoft.com/office/drawing/2014/main" val="529617089"/>
                  </a:ext>
                </a:extLst>
              </a:tr>
              <a:tr h="0">
                <a:tc>
                  <a:txBody>
                    <a:bodyPr/>
                    <a:lstStyle/>
                    <a:p>
                      <a:pPr>
                        <a:lnSpc>
                          <a:spcPct val="120000"/>
                        </a:lnSpc>
                        <a:spcAft>
                          <a:spcPts val="1000"/>
                        </a:spcAft>
                      </a:pPr>
                      <a:r>
                        <a:rPr lang="en-AU" sz="1400" b="1"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Spherical statistics – Kent Distribution</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tcPr>
                </a:tc>
                <a:tc>
                  <a:txBody>
                    <a:bodyPr/>
                    <a:lstStyle/>
                    <a:p>
                      <a:pPr>
                        <a:lnSpc>
                          <a:spcPct val="120000"/>
                        </a:lnSpc>
                        <a:spcAft>
                          <a:spcPts val="1000"/>
                        </a:spcAft>
                      </a:pPr>
                      <a:r>
                        <a:rPr lang="en-AU" sz="1400"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The Kent Distribution treats the dip and dip direction orientation data as 3D vectors and compares how close a set of orientation data points are to each other in terms of their angle, and stores a representative orientation. </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tcPr>
                </a:tc>
                <a:extLst>
                  <a:ext uri="{0D108BD9-81ED-4DB2-BD59-A6C34878D82A}">
                    <a16:rowId xmlns:a16="http://schemas.microsoft.com/office/drawing/2014/main" val="3000454275"/>
                  </a:ext>
                </a:extLst>
              </a:tr>
              <a:tr h="0">
                <a:tc>
                  <a:txBody>
                    <a:bodyPr/>
                    <a:lstStyle/>
                    <a:p>
                      <a:pPr>
                        <a:lnSpc>
                          <a:spcPct val="120000"/>
                        </a:lnSpc>
                        <a:spcAft>
                          <a:spcPts val="1000"/>
                        </a:spcAft>
                      </a:pPr>
                      <a:r>
                        <a:rPr lang="en-AU" sz="1400" b="1">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Outlier Removal</a:t>
                      </a:r>
                      <a:endParaRPr lang="en-AU" sz="140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rgbClr val="FFC000"/>
                    </a:solidFill>
                  </a:tcPr>
                </a:tc>
                <a:tc>
                  <a:txBody>
                    <a:bodyPr/>
                    <a:lstStyle/>
                    <a:p>
                      <a:pPr>
                        <a:lnSpc>
                          <a:spcPct val="120000"/>
                        </a:lnSpc>
                        <a:spcAft>
                          <a:spcPts val="1000"/>
                        </a:spcAft>
                      </a:pPr>
                      <a:r>
                        <a:rPr lang="en-AU" sz="1400">
                          <a:solidFill>
                            <a:srgbClr val="000000"/>
                          </a:solidFill>
                          <a:effectLst/>
                          <a:latin typeface="Calibri" panose="020F0502020204030204" pitchFamily="34" charset="0"/>
                          <a:ea typeface="Book Antiqua" panose="02040602050305030304" pitchFamily="18" charset="0"/>
                          <a:cs typeface="Times New Roman" panose="02020603050405020304" pitchFamily="18" charset="0"/>
                        </a:rPr>
                        <a:t>In this new method, we take the results of the Kent Distribution to identify and remove outliers in the dataset.</a:t>
                      </a:r>
                      <a:endParaRPr lang="en-AU" sz="140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solidFill>
                      <a:srgbClr val="FFC000"/>
                    </a:solidFill>
                  </a:tcPr>
                </a:tc>
                <a:extLst>
                  <a:ext uri="{0D108BD9-81ED-4DB2-BD59-A6C34878D82A}">
                    <a16:rowId xmlns:a16="http://schemas.microsoft.com/office/drawing/2014/main" val="359760058"/>
                  </a:ext>
                </a:extLst>
              </a:tr>
              <a:tr h="0">
                <a:tc>
                  <a:txBody>
                    <a:bodyPr/>
                    <a:lstStyle/>
                    <a:p>
                      <a:pPr>
                        <a:lnSpc>
                          <a:spcPct val="120000"/>
                        </a:lnSpc>
                        <a:spcAft>
                          <a:spcPts val="1000"/>
                        </a:spcAft>
                      </a:pPr>
                      <a:r>
                        <a:rPr lang="en-AU" sz="1400" b="1">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Subsampling based on first-order measurements</a:t>
                      </a:r>
                      <a:endParaRPr lang="en-AU" sz="140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w="12700" cap="flat" cmpd="sng" algn="ctr">
                      <a:solidFill>
                        <a:srgbClr val="EE9A94"/>
                      </a:solidFill>
                      <a:prstDash val="solid"/>
                      <a:round/>
                      <a:headEnd type="none" w="med" len="med"/>
                      <a:tailEnd type="none" w="med" len="med"/>
                    </a:lnL>
                    <a:lnR>
                      <a:noFill/>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tcPr>
                </a:tc>
                <a:tc>
                  <a:txBody>
                    <a:bodyPr/>
                    <a:lstStyle/>
                    <a:p>
                      <a:pPr>
                        <a:lnSpc>
                          <a:spcPct val="120000"/>
                        </a:lnSpc>
                        <a:spcAft>
                          <a:spcPts val="1000"/>
                        </a:spcAft>
                      </a:pPr>
                      <a:r>
                        <a:rPr lang="en-AU" sz="1400" dirty="0">
                          <a:solidFill>
                            <a:srgbClr val="595959"/>
                          </a:solidFill>
                          <a:effectLst/>
                          <a:latin typeface="Calibri" panose="020F0502020204030204" pitchFamily="34" charset="0"/>
                          <a:ea typeface="Book Antiqua" panose="02040602050305030304" pitchFamily="18" charset="0"/>
                          <a:cs typeface="Times New Roman" panose="02020603050405020304" pitchFamily="18" charset="0"/>
                        </a:rPr>
                        <a:t>A new subsampling technique that is based on the scale of the features. The structural bedding measurements are subsampled based on the orientation consistency and proximity of bedding orientation measurements to observed contacts.</a:t>
                      </a:r>
                      <a:endParaRPr lang="en-AU" sz="1400" dirty="0">
                        <a:solidFill>
                          <a:srgbClr val="595959"/>
                        </a:solidFill>
                        <a:effectLst/>
                        <a:latin typeface="Book Antiqua" panose="02040602050305030304" pitchFamily="18" charset="0"/>
                        <a:ea typeface="Book Antiqua" panose="02040602050305030304" pitchFamily="18" charset="0"/>
                        <a:cs typeface="Times New Roman" panose="02020603050405020304" pitchFamily="18" charset="0"/>
                      </a:endParaRPr>
                    </a:p>
                  </a:txBody>
                  <a:tcPr marL="68580" marR="68580" marT="0" marB="0">
                    <a:lnL>
                      <a:noFill/>
                    </a:lnL>
                    <a:lnR w="12700" cap="flat" cmpd="sng" algn="ctr">
                      <a:solidFill>
                        <a:srgbClr val="EE9A94"/>
                      </a:solidFill>
                      <a:prstDash val="solid"/>
                      <a:round/>
                      <a:headEnd type="none" w="med" len="med"/>
                      <a:tailEnd type="none" w="med" len="med"/>
                    </a:lnR>
                    <a:lnT w="12700" cap="flat" cmpd="sng" algn="ctr">
                      <a:solidFill>
                        <a:srgbClr val="EE9A94"/>
                      </a:solidFill>
                      <a:prstDash val="solid"/>
                      <a:round/>
                      <a:headEnd type="none" w="med" len="med"/>
                      <a:tailEnd type="none" w="med" len="med"/>
                    </a:lnT>
                    <a:lnB w="12700" cap="flat" cmpd="sng" algn="ctr">
                      <a:solidFill>
                        <a:srgbClr val="EE9A94"/>
                      </a:solidFill>
                      <a:prstDash val="solid"/>
                      <a:round/>
                      <a:headEnd type="none" w="med" len="med"/>
                      <a:tailEnd type="none" w="med" len="med"/>
                    </a:lnB>
                  </a:tcPr>
                </a:tc>
                <a:extLst>
                  <a:ext uri="{0D108BD9-81ED-4DB2-BD59-A6C34878D82A}">
                    <a16:rowId xmlns:a16="http://schemas.microsoft.com/office/drawing/2014/main" val="3873161919"/>
                  </a:ext>
                </a:extLst>
              </a:tr>
            </a:tbl>
          </a:graphicData>
        </a:graphic>
      </p:graphicFrame>
      <p:sp>
        <p:nvSpPr>
          <p:cNvPr id="11" name="TextBox 10">
            <a:extLst>
              <a:ext uri="{FF2B5EF4-FFF2-40B4-BE49-F238E27FC236}">
                <a16:creationId xmlns:a16="http://schemas.microsoft.com/office/drawing/2014/main" id="{B8D56E3D-BFD1-42C3-8F31-CE0094CE6B53}"/>
              </a:ext>
            </a:extLst>
          </p:cNvPr>
          <p:cNvSpPr txBox="1"/>
          <p:nvPr/>
        </p:nvSpPr>
        <p:spPr>
          <a:xfrm>
            <a:off x="2845730" y="-22053"/>
            <a:ext cx="6094140" cy="369332"/>
          </a:xfrm>
          <a:prstGeom prst="rect">
            <a:avLst/>
          </a:prstGeom>
          <a:noFill/>
        </p:spPr>
        <p:txBody>
          <a:bodyPr wrap="square">
            <a:spAutoFit/>
          </a:bodyPr>
          <a:lstStyle/>
          <a:p>
            <a:r>
              <a:rPr lang="en-AU" b="1" dirty="0"/>
              <a:t>2. Ranee Joshi: Up/down scaling and variable scale models</a:t>
            </a:r>
          </a:p>
        </p:txBody>
      </p:sp>
      <p:sp>
        <p:nvSpPr>
          <p:cNvPr id="12" name="Freeform: Shape 11">
            <a:extLst>
              <a:ext uri="{FF2B5EF4-FFF2-40B4-BE49-F238E27FC236}">
                <a16:creationId xmlns:a16="http://schemas.microsoft.com/office/drawing/2014/main" id="{3C105F93-6394-4F05-B519-CFB3930C644D}"/>
              </a:ext>
            </a:extLst>
          </p:cNvPr>
          <p:cNvSpPr/>
          <p:nvPr/>
        </p:nvSpPr>
        <p:spPr>
          <a:xfrm>
            <a:off x="11007358" y="408063"/>
            <a:ext cx="758283" cy="2341756"/>
          </a:xfrm>
          <a:custGeom>
            <a:avLst/>
            <a:gdLst>
              <a:gd name="connsiteX0" fmla="*/ 278781 w 758283"/>
              <a:gd name="connsiteY0" fmla="*/ 0 h 2341756"/>
              <a:gd name="connsiteX1" fmla="*/ 758283 w 758283"/>
              <a:gd name="connsiteY1" fmla="*/ 390292 h 2341756"/>
              <a:gd name="connsiteX2" fmla="*/ 735981 w 758283"/>
              <a:gd name="connsiteY2" fmla="*/ 1103970 h 2341756"/>
              <a:gd name="connsiteX3" fmla="*/ 735981 w 758283"/>
              <a:gd name="connsiteY3" fmla="*/ 1906858 h 2341756"/>
              <a:gd name="connsiteX4" fmla="*/ 446049 w 758283"/>
              <a:gd name="connsiteY4" fmla="*/ 2341756 h 2341756"/>
              <a:gd name="connsiteX5" fmla="*/ 234176 w 758283"/>
              <a:gd name="connsiteY5" fmla="*/ 2286000 h 2341756"/>
              <a:gd name="connsiteX6" fmla="*/ 167269 w 758283"/>
              <a:gd name="connsiteY6" fmla="*/ 2018370 h 2341756"/>
              <a:gd name="connsiteX7" fmla="*/ 178420 w 758283"/>
              <a:gd name="connsiteY7" fmla="*/ 1862253 h 2341756"/>
              <a:gd name="connsiteX8" fmla="*/ 223025 w 758283"/>
              <a:gd name="connsiteY8" fmla="*/ 1728439 h 2341756"/>
              <a:gd name="connsiteX9" fmla="*/ 301083 w 758283"/>
              <a:gd name="connsiteY9" fmla="*/ 1672683 h 2341756"/>
              <a:gd name="connsiteX10" fmla="*/ 345688 w 758283"/>
              <a:gd name="connsiteY10" fmla="*/ 1583473 h 2341756"/>
              <a:gd name="connsiteX11" fmla="*/ 446049 w 758283"/>
              <a:gd name="connsiteY11" fmla="*/ 1516566 h 2341756"/>
              <a:gd name="connsiteX12" fmla="*/ 446049 w 758283"/>
              <a:gd name="connsiteY12" fmla="*/ 1516566 h 2341756"/>
              <a:gd name="connsiteX13" fmla="*/ 446049 w 758283"/>
              <a:gd name="connsiteY13" fmla="*/ 1393902 h 2341756"/>
              <a:gd name="connsiteX14" fmla="*/ 379142 w 758283"/>
              <a:gd name="connsiteY14" fmla="*/ 1215483 h 2341756"/>
              <a:gd name="connsiteX15" fmla="*/ 267630 w 758283"/>
              <a:gd name="connsiteY15" fmla="*/ 1081668 h 2341756"/>
              <a:gd name="connsiteX16" fmla="*/ 211873 w 758283"/>
              <a:gd name="connsiteY16" fmla="*/ 1048214 h 2341756"/>
              <a:gd name="connsiteX17" fmla="*/ 78059 w 758283"/>
              <a:gd name="connsiteY17" fmla="*/ 970156 h 2341756"/>
              <a:gd name="connsiteX18" fmla="*/ 0 w 758283"/>
              <a:gd name="connsiteY18" fmla="*/ 847492 h 2341756"/>
              <a:gd name="connsiteX19" fmla="*/ 11152 w 758283"/>
              <a:gd name="connsiteY19" fmla="*/ 691375 h 2341756"/>
              <a:gd name="connsiteX20" fmla="*/ 78059 w 758283"/>
              <a:gd name="connsiteY20" fmla="*/ 568712 h 2341756"/>
              <a:gd name="connsiteX21" fmla="*/ 156117 w 758283"/>
              <a:gd name="connsiteY21" fmla="*/ 501805 h 2341756"/>
              <a:gd name="connsiteX22" fmla="*/ 189571 w 758283"/>
              <a:gd name="connsiteY22" fmla="*/ 490653 h 2341756"/>
              <a:gd name="connsiteX23" fmla="*/ 189571 w 758283"/>
              <a:gd name="connsiteY23" fmla="*/ 490653 h 2341756"/>
              <a:gd name="connsiteX24" fmla="*/ 323386 w 758283"/>
              <a:gd name="connsiteY24" fmla="*/ 390292 h 2341756"/>
              <a:gd name="connsiteX25" fmla="*/ 323386 w 758283"/>
              <a:gd name="connsiteY25" fmla="*/ 379141 h 2341756"/>
              <a:gd name="connsiteX26" fmla="*/ 223025 w 758283"/>
              <a:gd name="connsiteY26" fmla="*/ 323385 h 2341756"/>
              <a:gd name="connsiteX27" fmla="*/ 122664 w 758283"/>
              <a:gd name="connsiteY27" fmla="*/ 245326 h 2341756"/>
              <a:gd name="connsiteX28" fmla="*/ 178420 w 758283"/>
              <a:gd name="connsiteY28" fmla="*/ 122663 h 2341756"/>
              <a:gd name="connsiteX29" fmla="*/ 278781 w 758283"/>
              <a:gd name="connsiteY29" fmla="*/ 0 h 23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8283" h="2341756">
                <a:moveTo>
                  <a:pt x="278781" y="0"/>
                </a:moveTo>
                <a:lnTo>
                  <a:pt x="758283" y="390292"/>
                </a:lnTo>
                <a:lnTo>
                  <a:pt x="735981" y="1103970"/>
                </a:lnTo>
                <a:lnTo>
                  <a:pt x="735981" y="1906858"/>
                </a:lnTo>
                <a:lnTo>
                  <a:pt x="446049" y="2341756"/>
                </a:lnTo>
                <a:lnTo>
                  <a:pt x="234176" y="2286000"/>
                </a:lnTo>
                <a:lnTo>
                  <a:pt x="167269" y="2018370"/>
                </a:lnTo>
                <a:lnTo>
                  <a:pt x="178420" y="1862253"/>
                </a:lnTo>
                <a:lnTo>
                  <a:pt x="223025" y="1728439"/>
                </a:lnTo>
                <a:lnTo>
                  <a:pt x="301083" y="1672683"/>
                </a:lnTo>
                <a:lnTo>
                  <a:pt x="345688" y="1583473"/>
                </a:lnTo>
                <a:cubicBezTo>
                  <a:pt x="449298" y="1525912"/>
                  <a:pt x="446049" y="1565987"/>
                  <a:pt x="446049" y="1516566"/>
                </a:cubicBezTo>
                <a:lnTo>
                  <a:pt x="446049" y="1516566"/>
                </a:lnTo>
                <a:lnTo>
                  <a:pt x="446049" y="1393902"/>
                </a:lnTo>
                <a:lnTo>
                  <a:pt x="379142" y="1215483"/>
                </a:lnTo>
                <a:lnTo>
                  <a:pt x="267630" y="1081668"/>
                </a:lnTo>
                <a:lnTo>
                  <a:pt x="211873" y="1048214"/>
                </a:lnTo>
                <a:lnTo>
                  <a:pt x="78059" y="970156"/>
                </a:lnTo>
                <a:lnTo>
                  <a:pt x="0" y="847492"/>
                </a:lnTo>
                <a:lnTo>
                  <a:pt x="11152" y="691375"/>
                </a:lnTo>
                <a:lnTo>
                  <a:pt x="78059" y="568712"/>
                </a:lnTo>
                <a:lnTo>
                  <a:pt x="156117" y="501805"/>
                </a:lnTo>
                <a:lnTo>
                  <a:pt x="189571" y="490653"/>
                </a:lnTo>
                <a:lnTo>
                  <a:pt x="189571" y="490653"/>
                </a:lnTo>
                <a:lnTo>
                  <a:pt x="323386" y="390292"/>
                </a:lnTo>
                <a:lnTo>
                  <a:pt x="323386" y="379141"/>
                </a:lnTo>
                <a:lnTo>
                  <a:pt x="223025" y="323385"/>
                </a:lnTo>
                <a:lnTo>
                  <a:pt x="122664" y="245326"/>
                </a:lnTo>
                <a:lnTo>
                  <a:pt x="178420" y="122663"/>
                </a:lnTo>
                <a:lnTo>
                  <a:pt x="278781" y="0"/>
                </a:lnTo>
                <a:close/>
              </a:path>
            </a:pathLst>
          </a:cu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8" name="Group 17">
            <a:extLst>
              <a:ext uri="{FF2B5EF4-FFF2-40B4-BE49-F238E27FC236}">
                <a16:creationId xmlns:a16="http://schemas.microsoft.com/office/drawing/2014/main" id="{D036188F-6E54-4C8E-8F7D-4A7908D78000}"/>
              </a:ext>
            </a:extLst>
          </p:cNvPr>
          <p:cNvGrpSpPr/>
          <p:nvPr/>
        </p:nvGrpSpPr>
        <p:grpSpPr>
          <a:xfrm rot="20549250">
            <a:off x="11206975" y="3958683"/>
            <a:ext cx="190826" cy="45719"/>
            <a:chOff x="11206975" y="3958683"/>
            <a:chExt cx="234176" cy="56105"/>
          </a:xfrm>
        </p:grpSpPr>
        <p:cxnSp>
          <p:nvCxnSpPr>
            <p:cNvPr id="14" name="Straight Connector 13">
              <a:extLst>
                <a:ext uri="{FF2B5EF4-FFF2-40B4-BE49-F238E27FC236}">
                  <a16:creationId xmlns:a16="http://schemas.microsoft.com/office/drawing/2014/main" id="{F490A19F-7A66-4E21-8BE0-2B5FF90A65C2}"/>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C77903A-ED5D-4B93-B566-7FB70E07CD2E}"/>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BBB5D46-237F-4881-9052-B9EC96BDAF36}"/>
              </a:ext>
            </a:extLst>
          </p:cNvPr>
          <p:cNvGrpSpPr/>
          <p:nvPr/>
        </p:nvGrpSpPr>
        <p:grpSpPr>
          <a:xfrm rot="5400000">
            <a:off x="11490703" y="4284914"/>
            <a:ext cx="190826" cy="45719"/>
            <a:chOff x="11206975" y="3958683"/>
            <a:chExt cx="234176" cy="56105"/>
          </a:xfrm>
        </p:grpSpPr>
        <p:cxnSp>
          <p:nvCxnSpPr>
            <p:cNvPr id="20" name="Straight Connector 19">
              <a:extLst>
                <a:ext uri="{FF2B5EF4-FFF2-40B4-BE49-F238E27FC236}">
                  <a16:creationId xmlns:a16="http://schemas.microsoft.com/office/drawing/2014/main" id="{E2C1ABA9-6961-4E99-AC73-ED637D461DB7}"/>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265450-B9FD-49B7-B78C-9E850A38A6F4}"/>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8FE09EF-8A98-47FB-8610-547D25A3048F}"/>
              </a:ext>
            </a:extLst>
          </p:cNvPr>
          <p:cNvGrpSpPr/>
          <p:nvPr/>
        </p:nvGrpSpPr>
        <p:grpSpPr>
          <a:xfrm rot="750642">
            <a:off x="11614528" y="4004402"/>
            <a:ext cx="190826" cy="45719"/>
            <a:chOff x="11206975" y="3958683"/>
            <a:chExt cx="234176" cy="56105"/>
          </a:xfrm>
        </p:grpSpPr>
        <p:cxnSp>
          <p:nvCxnSpPr>
            <p:cNvPr id="23" name="Straight Connector 22">
              <a:extLst>
                <a:ext uri="{FF2B5EF4-FFF2-40B4-BE49-F238E27FC236}">
                  <a16:creationId xmlns:a16="http://schemas.microsoft.com/office/drawing/2014/main" id="{61F2DB7F-7891-4ED8-BB6E-0283D6A270D3}"/>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B9031C-9B6D-41E2-A602-D125F1CEA095}"/>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97AC5D6-02C0-4AA9-BCB4-E3D65505EFA4}"/>
              </a:ext>
            </a:extLst>
          </p:cNvPr>
          <p:cNvGrpSpPr/>
          <p:nvPr/>
        </p:nvGrpSpPr>
        <p:grpSpPr>
          <a:xfrm rot="1028659">
            <a:off x="11793122" y="4452077"/>
            <a:ext cx="190826" cy="45719"/>
            <a:chOff x="11206975" y="3958683"/>
            <a:chExt cx="234176" cy="56105"/>
          </a:xfrm>
        </p:grpSpPr>
        <p:cxnSp>
          <p:nvCxnSpPr>
            <p:cNvPr id="26" name="Straight Connector 25">
              <a:extLst>
                <a:ext uri="{FF2B5EF4-FFF2-40B4-BE49-F238E27FC236}">
                  <a16:creationId xmlns:a16="http://schemas.microsoft.com/office/drawing/2014/main" id="{04DA345B-8BD8-4E20-8AB1-3ED1F9113990}"/>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F150B3D-1AAA-48A2-9657-D7850DB1E6B2}"/>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6DC05CA6-C7F1-4D2C-98CF-568E697689C9}"/>
              </a:ext>
            </a:extLst>
          </p:cNvPr>
          <p:cNvGrpSpPr/>
          <p:nvPr/>
        </p:nvGrpSpPr>
        <p:grpSpPr>
          <a:xfrm rot="19790987">
            <a:off x="11371641" y="4387783"/>
            <a:ext cx="190826" cy="45719"/>
            <a:chOff x="11206975" y="3958683"/>
            <a:chExt cx="234176" cy="56105"/>
          </a:xfrm>
        </p:grpSpPr>
        <p:cxnSp>
          <p:nvCxnSpPr>
            <p:cNvPr id="29" name="Straight Connector 28">
              <a:extLst>
                <a:ext uri="{FF2B5EF4-FFF2-40B4-BE49-F238E27FC236}">
                  <a16:creationId xmlns:a16="http://schemas.microsoft.com/office/drawing/2014/main" id="{9EDECDEF-AAF5-4880-942D-880904D304A2}"/>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34EB28-6323-4423-B1E9-4886F20242E8}"/>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9776932B-522E-44D2-84B1-02F0A344F870}"/>
              </a:ext>
            </a:extLst>
          </p:cNvPr>
          <p:cNvGrpSpPr/>
          <p:nvPr/>
        </p:nvGrpSpPr>
        <p:grpSpPr>
          <a:xfrm>
            <a:off x="11614528" y="4330632"/>
            <a:ext cx="190826" cy="45719"/>
            <a:chOff x="11206975" y="3958683"/>
            <a:chExt cx="234176" cy="56105"/>
          </a:xfrm>
        </p:grpSpPr>
        <p:cxnSp>
          <p:nvCxnSpPr>
            <p:cNvPr id="32" name="Straight Connector 31">
              <a:extLst>
                <a:ext uri="{FF2B5EF4-FFF2-40B4-BE49-F238E27FC236}">
                  <a16:creationId xmlns:a16="http://schemas.microsoft.com/office/drawing/2014/main" id="{4702AFC0-6074-45BD-BC25-513206D85A49}"/>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5756F0-077D-48C4-9F5D-203016B71E3E}"/>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3606FF9-4D58-432A-B15E-DBF8732C0ABE}"/>
              </a:ext>
            </a:extLst>
          </p:cNvPr>
          <p:cNvGrpSpPr/>
          <p:nvPr/>
        </p:nvGrpSpPr>
        <p:grpSpPr>
          <a:xfrm>
            <a:off x="11315426" y="4239195"/>
            <a:ext cx="190826" cy="45719"/>
            <a:chOff x="11206975" y="3958683"/>
            <a:chExt cx="234176" cy="56105"/>
          </a:xfrm>
        </p:grpSpPr>
        <p:cxnSp>
          <p:nvCxnSpPr>
            <p:cNvPr id="35" name="Straight Connector 34">
              <a:extLst>
                <a:ext uri="{FF2B5EF4-FFF2-40B4-BE49-F238E27FC236}">
                  <a16:creationId xmlns:a16="http://schemas.microsoft.com/office/drawing/2014/main" id="{07E893F0-9AB1-4950-B064-B204CAD11146}"/>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4CC2DB-8B1E-4A80-A32F-F462F209DD16}"/>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677F682-0F4D-4E35-8B04-DBE89C6940FA}"/>
              </a:ext>
            </a:extLst>
          </p:cNvPr>
          <p:cNvGrpSpPr/>
          <p:nvPr/>
        </p:nvGrpSpPr>
        <p:grpSpPr>
          <a:xfrm>
            <a:off x="11586116" y="4410642"/>
            <a:ext cx="190826" cy="45719"/>
            <a:chOff x="11206975" y="3958683"/>
            <a:chExt cx="234176" cy="56105"/>
          </a:xfrm>
        </p:grpSpPr>
        <p:cxnSp>
          <p:nvCxnSpPr>
            <p:cNvPr id="38" name="Straight Connector 37">
              <a:extLst>
                <a:ext uri="{FF2B5EF4-FFF2-40B4-BE49-F238E27FC236}">
                  <a16:creationId xmlns:a16="http://schemas.microsoft.com/office/drawing/2014/main" id="{E9E732DE-5666-45E6-A973-29965EC3AB1B}"/>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D5DF3B6-EFFC-4DE6-B38A-E21060C52F39}"/>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459B924-66E6-4018-A94C-76042CF27E72}"/>
              </a:ext>
            </a:extLst>
          </p:cNvPr>
          <p:cNvGrpSpPr/>
          <p:nvPr/>
        </p:nvGrpSpPr>
        <p:grpSpPr>
          <a:xfrm rot="19541553">
            <a:off x="11180815" y="4327867"/>
            <a:ext cx="190826" cy="45719"/>
            <a:chOff x="11206975" y="3958683"/>
            <a:chExt cx="234176" cy="56105"/>
          </a:xfrm>
        </p:grpSpPr>
        <p:cxnSp>
          <p:nvCxnSpPr>
            <p:cNvPr id="41" name="Straight Connector 40">
              <a:extLst>
                <a:ext uri="{FF2B5EF4-FFF2-40B4-BE49-F238E27FC236}">
                  <a16:creationId xmlns:a16="http://schemas.microsoft.com/office/drawing/2014/main" id="{BDA3CFEA-DCC2-4BD0-85CD-0994616916F3}"/>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A3DC036-B84E-4F85-A940-BE322EF82C41}"/>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EF89969-7E98-44FB-B222-51DFDB2BD2A8}"/>
              </a:ext>
            </a:extLst>
          </p:cNvPr>
          <p:cNvGrpSpPr/>
          <p:nvPr/>
        </p:nvGrpSpPr>
        <p:grpSpPr>
          <a:xfrm rot="4883267">
            <a:off x="11371641" y="5029927"/>
            <a:ext cx="190826" cy="45719"/>
            <a:chOff x="11206975" y="3958683"/>
            <a:chExt cx="234176" cy="56105"/>
          </a:xfrm>
        </p:grpSpPr>
        <p:cxnSp>
          <p:nvCxnSpPr>
            <p:cNvPr id="44" name="Straight Connector 43">
              <a:extLst>
                <a:ext uri="{FF2B5EF4-FFF2-40B4-BE49-F238E27FC236}">
                  <a16:creationId xmlns:a16="http://schemas.microsoft.com/office/drawing/2014/main" id="{77A3B224-AF67-4C3F-BE8D-BBB148E96B9F}"/>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959028-D53E-49DE-B8C9-AF2730494FCB}"/>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4A043FA1-2890-4ACF-9582-0FF4AF508827}"/>
              </a:ext>
            </a:extLst>
          </p:cNvPr>
          <p:cNvGrpSpPr/>
          <p:nvPr/>
        </p:nvGrpSpPr>
        <p:grpSpPr>
          <a:xfrm rot="1936010">
            <a:off x="11719844" y="5595077"/>
            <a:ext cx="190826" cy="45719"/>
            <a:chOff x="11206975" y="3958683"/>
            <a:chExt cx="234176" cy="56105"/>
          </a:xfrm>
        </p:grpSpPr>
        <p:cxnSp>
          <p:nvCxnSpPr>
            <p:cNvPr id="47" name="Straight Connector 46">
              <a:extLst>
                <a:ext uri="{FF2B5EF4-FFF2-40B4-BE49-F238E27FC236}">
                  <a16:creationId xmlns:a16="http://schemas.microsoft.com/office/drawing/2014/main" id="{1E6A9488-CD5D-4C46-8AC4-031BC8227E31}"/>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E107EA2-31C0-40CE-BC7F-384EEECC930F}"/>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9B046C4F-AD0C-4858-B6EF-43B33394062C}"/>
              </a:ext>
            </a:extLst>
          </p:cNvPr>
          <p:cNvGrpSpPr/>
          <p:nvPr/>
        </p:nvGrpSpPr>
        <p:grpSpPr>
          <a:xfrm rot="2414259">
            <a:off x="11213853" y="5996214"/>
            <a:ext cx="190826" cy="45719"/>
            <a:chOff x="11206975" y="3958683"/>
            <a:chExt cx="234176" cy="56105"/>
          </a:xfrm>
        </p:grpSpPr>
        <p:cxnSp>
          <p:nvCxnSpPr>
            <p:cNvPr id="50" name="Straight Connector 49">
              <a:extLst>
                <a:ext uri="{FF2B5EF4-FFF2-40B4-BE49-F238E27FC236}">
                  <a16:creationId xmlns:a16="http://schemas.microsoft.com/office/drawing/2014/main" id="{ECB71058-B588-4950-906B-E72D673D1F49}"/>
                </a:ext>
              </a:extLst>
            </p:cNvPr>
            <p:cNvCxnSpPr/>
            <p:nvPr/>
          </p:nvCxnSpPr>
          <p:spPr>
            <a:xfrm>
              <a:off x="11206975" y="3958683"/>
              <a:ext cx="234176" cy="0"/>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F57CE8-F9E8-470B-A2BF-D0AF686440DC}"/>
                </a:ext>
              </a:extLst>
            </p:cNvPr>
            <p:cNvCxnSpPr>
              <a:cxnSpLocks/>
            </p:cNvCxnSpPr>
            <p:nvPr/>
          </p:nvCxnSpPr>
          <p:spPr>
            <a:xfrm>
              <a:off x="11324063" y="3958683"/>
              <a:ext cx="0" cy="56105"/>
            </a:xfrm>
            <a:prstGeom prst="line">
              <a:avLst/>
            </a:prstGeom>
            <a:ln w="19050">
              <a:solidFill>
                <a:srgbClr val="DAA6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168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4B2D414-3DBD-4218-BEDD-C8AFE4D8E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4" y="664321"/>
            <a:ext cx="5702138" cy="59079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BC3F8E0-5A2D-4859-A36D-711D2CFB5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655746"/>
            <a:ext cx="5659265" cy="59165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55E666-0E24-4F73-BA5A-676DAD5C1801}"/>
              </a:ext>
            </a:extLst>
          </p:cNvPr>
          <p:cNvSpPr txBox="1"/>
          <p:nvPr/>
        </p:nvSpPr>
        <p:spPr>
          <a:xfrm>
            <a:off x="513184" y="307910"/>
            <a:ext cx="2365648" cy="369332"/>
          </a:xfrm>
          <a:prstGeom prst="rect">
            <a:avLst/>
          </a:prstGeom>
          <a:noFill/>
        </p:spPr>
        <p:txBody>
          <a:bodyPr wrap="none" rtlCol="0">
            <a:spAutoFit/>
          </a:bodyPr>
          <a:lstStyle/>
          <a:p>
            <a:r>
              <a:rPr lang="en-AU" dirty="0"/>
              <a:t>Fault Offsets at present</a:t>
            </a:r>
          </a:p>
        </p:txBody>
      </p:sp>
    </p:spTree>
    <p:extLst>
      <p:ext uri="{BB962C8B-B14F-4D97-AF65-F5344CB8AC3E}">
        <p14:creationId xmlns:p14="http://schemas.microsoft.com/office/powerpoint/2010/main" val="160416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410F2491-A870-4D7F-8E13-204C3122B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5369" r="10670" b="13149"/>
          <a:stretch/>
        </p:blipFill>
        <p:spPr>
          <a:xfrm>
            <a:off x="218252" y="923731"/>
            <a:ext cx="5596793" cy="4566902"/>
          </a:xfrm>
          <a:prstGeom prst="rect">
            <a:avLst/>
          </a:prstGeom>
        </p:spPr>
      </p:pic>
      <p:sp>
        <p:nvSpPr>
          <p:cNvPr id="4" name="TextBox 3">
            <a:extLst>
              <a:ext uri="{FF2B5EF4-FFF2-40B4-BE49-F238E27FC236}">
                <a16:creationId xmlns:a16="http://schemas.microsoft.com/office/drawing/2014/main" id="{E9F427F2-CDF7-404C-9F91-CBE0422A533A}"/>
              </a:ext>
            </a:extLst>
          </p:cNvPr>
          <p:cNvSpPr txBox="1"/>
          <p:nvPr/>
        </p:nvSpPr>
        <p:spPr>
          <a:xfrm>
            <a:off x="447869" y="5607180"/>
            <a:ext cx="4758612" cy="923330"/>
          </a:xfrm>
          <a:prstGeom prst="rect">
            <a:avLst/>
          </a:prstGeom>
          <a:noFill/>
        </p:spPr>
        <p:txBody>
          <a:bodyPr wrap="square" rtlCol="0">
            <a:spAutoFit/>
          </a:bodyPr>
          <a:lstStyle/>
          <a:p>
            <a:r>
              <a:rPr lang="en-AU" dirty="0"/>
              <a:t>Does the C-B-A-B-A-B sequence simply reflect lithology, or is it folded and or faulted stratigraphy?</a:t>
            </a:r>
          </a:p>
        </p:txBody>
      </p:sp>
      <p:grpSp>
        <p:nvGrpSpPr>
          <p:cNvPr id="9" name="Group 8">
            <a:extLst>
              <a:ext uri="{FF2B5EF4-FFF2-40B4-BE49-F238E27FC236}">
                <a16:creationId xmlns:a16="http://schemas.microsoft.com/office/drawing/2014/main" id="{3C5A86F7-5F65-4FE8-88C2-5C8E25480717}"/>
              </a:ext>
            </a:extLst>
          </p:cNvPr>
          <p:cNvGrpSpPr/>
          <p:nvPr/>
        </p:nvGrpSpPr>
        <p:grpSpPr>
          <a:xfrm>
            <a:off x="6820677" y="1390262"/>
            <a:ext cx="746449" cy="1483567"/>
            <a:chOff x="7352522" y="1670180"/>
            <a:chExt cx="2509935" cy="2948473"/>
          </a:xfrm>
        </p:grpSpPr>
        <p:cxnSp>
          <p:nvCxnSpPr>
            <p:cNvPr id="6" name="Straight Connector 5">
              <a:extLst>
                <a:ext uri="{FF2B5EF4-FFF2-40B4-BE49-F238E27FC236}">
                  <a16:creationId xmlns:a16="http://schemas.microsoft.com/office/drawing/2014/main" id="{10B95EAE-C363-49CE-9EC3-7B7A9BD7DF31}"/>
                </a:ext>
              </a:extLst>
            </p:cNvPr>
            <p:cNvCxnSpPr/>
            <p:nvPr/>
          </p:nvCxnSpPr>
          <p:spPr>
            <a:xfrm>
              <a:off x="7352522" y="1670180"/>
              <a:ext cx="2509935" cy="229533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9C82ADC4-4539-415B-9922-C058AA92F1AD}"/>
                </a:ext>
              </a:extLst>
            </p:cNvPr>
            <p:cNvCxnSpPr/>
            <p:nvPr/>
          </p:nvCxnSpPr>
          <p:spPr>
            <a:xfrm flipH="1">
              <a:off x="7781731" y="1950098"/>
              <a:ext cx="1651518" cy="266855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AAC81BF6-477A-4EEC-8C34-427F0F79E52A}"/>
              </a:ext>
            </a:extLst>
          </p:cNvPr>
          <p:cNvSpPr txBox="1"/>
          <p:nvPr/>
        </p:nvSpPr>
        <p:spPr>
          <a:xfrm>
            <a:off x="6451602" y="923731"/>
            <a:ext cx="1527534" cy="369332"/>
          </a:xfrm>
          <a:prstGeom prst="rect">
            <a:avLst/>
          </a:prstGeom>
          <a:noFill/>
        </p:spPr>
        <p:txBody>
          <a:bodyPr wrap="none" rtlCol="0">
            <a:spAutoFit/>
          </a:bodyPr>
          <a:lstStyle/>
          <a:p>
            <a:r>
              <a:rPr lang="en-AU" dirty="0"/>
              <a:t>Fault topology</a:t>
            </a:r>
          </a:p>
        </p:txBody>
      </p:sp>
      <p:sp>
        <p:nvSpPr>
          <p:cNvPr id="12" name="TextBox 11">
            <a:extLst>
              <a:ext uri="{FF2B5EF4-FFF2-40B4-BE49-F238E27FC236}">
                <a16:creationId xmlns:a16="http://schemas.microsoft.com/office/drawing/2014/main" id="{E555A1FF-95EB-49DD-B70B-8374D02132D2}"/>
              </a:ext>
            </a:extLst>
          </p:cNvPr>
          <p:cNvSpPr txBox="1"/>
          <p:nvPr/>
        </p:nvSpPr>
        <p:spPr>
          <a:xfrm>
            <a:off x="354047" y="293717"/>
            <a:ext cx="6970483" cy="369332"/>
          </a:xfrm>
          <a:prstGeom prst="rect">
            <a:avLst/>
          </a:prstGeom>
          <a:noFill/>
        </p:spPr>
        <p:txBody>
          <a:bodyPr wrap="square">
            <a:spAutoFit/>
          </a:bodyPr>
          <a:lstStyle/>
          <a:p>
            <a:r>
              <a:rPr lang="en-AU" b="1" dirty="0"/>
              <a:t>More map analysis to overcome, or at least highlight map ‘quirks’:</a:t>
            </a:r>
          </a:p>
        </p:txBody>
      </p:sp>
      <p:grpSp>
        <p:nvGrpSpPr>
          <p:cNvPr id="19" name="Group 18">
            <a:extLst>
              <a:ext uri="{FF2B5EF4-FFF2-40B4-BE49-F238E27FC236}">
                <a16:creationId xmlns:a16="http://schemas.microsoft.com/office/drawing/2014/main" id="{8200958E-699C-434C-9268-F4AB32B1DDC7}"/>
              </a:ext>
            </a:extLst>
          </p:cNvPr>
          <p:cNvGrpSpPr/>
          <p:nvPr/>
        </p:nvGrpSpPr>
        <p:grpSpPr>
          <a:xfrm>
            <a:off x="9406097" y="1002511"/>
            <a:ext cx="1918943" cy="2399913"/>
            <a:chOff x="8220269" y="1108397"/>
            <a:chExt cx="3023119" cy="3780844"/>
          </a:xfrm>
        </p:grpSpPr>
        <p:cxnSp>
          <p:nvCxnSpPr>
            <p:cNvPr id="14" name="Straight Connector 13">
              <a:extLst>
                <a:ext uri="{FF2B5EF4-FFF2-40B4-BE49-F238E27FC236}">
                  <a16:creationId xmlns:a16="http://schemas.microsoft.com/office/drawing/2014/main" id="{CF7D0EF2-0D94-43E0-AD0B-BD1AB7A87EA9}"/>
                </a:ext>
              </a:extLst>
            </p:cNvPr>
            <p:cNvCxnSpPr/>
            <p:nvPr/>
          </p:nvCxnSpPr>
          <p:spPr>
            <a:xfrm>
              <a:off x="9097347" y="1967726"/>
              <a:ext cx="2146041" cy="20910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9DE21C-BBD7-427B-8C05-363EA70DE46F}"/>
                </a:ext>
              </a:extLst>
            </p:cNvPr>
            <p:cNvCxnSpPr/>
            <p:nvPr/>
          </p:nvCxnSpPr>
          <p:spPr>
            <a:xfrm flipH="1">
              <a:off x="8220269" y="3573624"/>
              <a:ext cx="2528596" cy="1315617"/>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4386BA75-625C-4C37-A957-C8022067FE43}"/>
                </a:ext>
              </a:extLst>
            </p:cNvPr>
            <p:cNvCxnSpPr/>
            <p:nvPr/>
          </p:nvCxnSpPr>
          <p:spPr>
            <a:xfrm flipV="1">
              <a:off x="8574833" y="1108397"/>
              <a:ext cx="681134" cy="3594232"/>
            </a:xfrm>
            <a:prstGeom prst="line">
              <a:avLst/>
            </a:prstGeom>
            <a:ln w="28575"/>
          </p:spPr>
          <p:style>
            <a:lnRef idx="1">
              <a:schemeClr val="accent6"/>
            </a:lnRef>
            <a:fillRef idx="0">
              <a:schemeClr val="accent6"/>
            </a:fillRef>
            <a:effectRef idx="0">
              <a:schemeClr val="accent6"/>
            </a:effectRef>
            <a:fontRef idx="minor">
              <a:schemeClr val="tx1"/>
            </a:fontRef>
          </p:style>
        </p:cxnSp>
      </p:grpSp>
      <p:sp>
        <p:nvSpPr>
          <p:cNvPr id="20" name="TextBox 19">
            <a:extLst>
              <a:ext uri="{FF2B5EF4-FFF2-40B4-BE49-F238E27FC236}">
                <a16:creationId xmlns:a16="http://schemas.microsoft.com/office/drawing/2014/main" id="{86F1E2C7-40C4-4AF7-8268-C56B54DDB0A5}"/>
              </a:ext>
            </a:extLst>
          </p:cNvPr>
          <p:cNvSpPr txBox="1"/>
          <p:nvPr/>
        </p:nvSpPr>
        <p:spPr>
          <a:xfrm>
            <a:off x="6693032" y="3116423"/>
            <a:ext cx="2115066" cy="646331"/>
          </a:xfrm>
          <a:prstGeom prst="rect">
            <a:avLst/>
          </a:prstGeom>
          <a:noFill/>
        </p:spPr>
        <p:txBody>
          <a:bodyPr wrap="square" rtlCol="0">
            <a:spAutoFit/>
          </a:bodyPr>
          <a:lstStyle/>
          <a:p>
            <a:r>
              <a:rPr lang="en-AU" dirty="0"/>
              <a:t>No offsets, possible but unlikely</a:t>
            </a:r>
          </a:p>
        </p:txBody>
      </p:sp>
      <p:sp>
        <p:nvSpPr>
          <p:cNvPr id="21" name="TextBox 20">
            <a:extLst>
              <a:ext uri="{FF2B5EF4-FFF2-40B4-BE49-F238E27FC236}">
                <a16:creationId xmlns:a16="http://schemas.microsoft.com/office/drawing/2014/main" id="{16B80DF7-984A-4605-8FE5-94C16649711D}"/>
              </a:ext>
            </a:extLst>
          </p:cNvPr>
          <p:cNvSpPr txBox="1"/>
          <p:nvPr/>
        </p:nvSpPr>
        <p:spPr>
          <a:xfrm>
            <a:off x="9514181" y="3443316"/>
            <a:ext cx="1684115" cy="369332"/>
          </a:xfrm>
          <a:prstGeom prst="rect">
            <a:avLst/>
          </a:prstGeom>
          <a:noFill/>
        </p:spPr>
        <p:txBody>
          <a:bodyPr wrap="none" rtlCol="0">
            <a:spAutoFit/>
          </a:bodyPr>
          <a:lstStyle/>
          <a:p>
            <a:r>
              <a:rPr lang="en-AU" dirty="0"/>
              <a:t>Incoherent ages</a:t>
            </a:r>
          </a:p>
        </p:txBody>
      </p:sp>
      <p:sp>
        <p:nvSpPr>
          <p:cNvPr id="15" name="TextBox 14">
            <a:extLst>
              <a:ext uri="{FF2B5EF4-FFF2-40B4-BE49-F238E27FC236}">
                <a16:creationId xmlns:a16="http://schemas.microsoft.com/office/drawing/2014/main" id="{0DD6FF76-939E-4571-AE43-149AB08903ED}"/>
              </a:ext>
            </a:extLst>
          </p:cNvPr>
          <p:cNvSpPr txBox="1"/>
          <p:nvPr/>
        </p:nvSpPr>
        <p:spPr>
          <a:xfrm>
            <a:off x="5663681" y="5631478"/>
            <a:ext cx="6419461" cy="369332"/>
          </a:xfrm>
          <a:prstGeom prst="rect">
            <a:avLst/>
          </a:prstGeom>
          <a:noFill/>
        </p:spPr>
        <p:txBody>
          <a:bodyPr wrap="square" rtlCol="0">
            <a:spAutoFit/>
          </a:bodyPr>
          <a:lstStyle/>
          <a:p>
            <a:r>
              <a:rPr lang="en-AU" dirty="0"/>
              <a:t>Recoding formations, e.g. when a polygon is labelled as a Group</a:t>
            </a:r>
          </a:p>
        </p:txBody>
      </p:sp>
    </p:spTree>
    <p:extLst>
      <p:ext uri="{BB962C8B-B14F-4D97-AF65-F5344CB8AC3E}">
        <p14:creationId xmlns:p14="http://schemas.microsoft.com/office/powerpoint/2010/main" val="1933849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7F4EC949-21A1-4569-BD8A-207F1F756E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715" y="0"/>
            <a:ext cx="4968169" cy="6858000"/>
          </a:xfrm>
          <a:prstGeom prst="rect">
            <a:avLst/>
          </a:prstGeom>
        </p:spPr>
      </p:pic>
      <p:sp>
        <p:nvSpPr>
          <p:cNvPr id="3" name="TextBox 2">
            <a:extLst>
              <a:ext uri="{FF2B5EF4-FFF2-40B4-BE49-F238E27FC236}">
                <a16:creationId xmlns:a16="http://schemas.microsoft.com/office/drawing/2014/main" id="{2F3B2B55-7FA5-4B25-BDF3-F0EFAB61D125}"/>
              </a:ext>
            </a:extLst>
          </p:cNvPr>
          <p:cNvSpPr txBox="1"/>
          <p:nvPr/>
        </p:nvSpPr>
        <p:spPr>
          <a:xfrm>
            <a:off x="6175419" y="484052"/>
            <a:ext cx="5216396" cy="2031325"/>
          </a:xfrm>
          <a:prstGeom prst="rect">
            <a:avLst/>
          </a:prstGeom>
          <a:noFill/>
        </p:spPr>
        <p:txBody>
          <a:bodyPr wrap="square" rtlCol="0">
            <a:spAutoFit/>
          </a:bodyPr>
          <a:lstStyle/>
          <a:p>
            <a:r>
              <a:rPr lang="en-AU" b="1" dirty="0"/>
              <a:t>Stratigraphy and Fault Age relationships, at present:</a:t>
            </a:r>
          </a:p>
          <a:p>
            <a:endParaRPr lang="en-AU" dirty="0"/>
          </a:p>
          <a:p>
            <a:r>
              <a:rPr lang="en-AU" dirty="0"/>
              <a:t>One of many possible age </a:t>
            </a:r>
            <a:r>
              <a:rPr lang="en-AU" dirty="0" err="1"/>
              <a:t>sortings</a:t>
            </a:r>
            <a:r>
              <a:rPr lang="en-AU" dirty="0"/>
              <a:t> is chosen for both faults and stratigraphy</a:t>
            </a:r>
          </a:p>
          <a:p>
            <a:endParaRPr lang="en-AU" dirty="0"/>
          </a:p>
          <a:p>
            <a:r>
              <a:rPr lang="en-AU" dirty="0"/>
              <a:t>No use of Faults vs Folds vs Stratigraphy to further refine age relationships</a:t>
            </a:r>
          </a:p>
        </p:txBody>
      </p:sp>
      <p:grpSp>
        <p:nvGrpSpPr>
          <p:cNvPr id="38" name="Group 37">
            <a:extLst>
              <a:ext uri="{FF2B5EF4-FFF2-40B4-BE49-F238E27FC236}">
                <a16:creationId xmlns:a16="http://schemas.microsoft.com/office/drawing/2014/main" id="{41F8B6EC-D023-403A-AB5F-E5E0788C1415}"/>
              </a:ext>
            </a:extLst>
          </p:cNvPr>
          <p:cNvGrpSpPr/>
          <p:nvPr/>
        </p:nvGrpSpPr>
        <p:grpSpPr>
          <a:xfrm>
            <a:off x="5551657" y="2711320"/>
            <a:ext cx="6176866" cy="3755102"/>
            <a:chOff x="5131254" y="3359020"/>
            <a:chExt cx="6176866" cy="3755102"/>
          </a:xfrm>
        </p:grpSpPr>
        <p:grpSp>
          <p:nvGrpSpPr>
            <p:cNvPr id="30" name="Group 29">
              <a:extLst>
                <a:ext uri="{FF2B5EF4-FFF2-40B4-BE49-F238E27FC236}">
                  <a16:creationId xmlns:a16="http://schemas.microsoft.com/office/drawing/2014/main" id="{532BAA8B-5889-469B-9E3D-F3FD6836B1A1}"/>
                </a:ext>
              </a:extLst>
            </p:cNvPr>
            <p:cNvGrpSpPr/>
            <p:nvPr/>
          </p:nvGrpSpPr>
          <p:grpSpPr>
            <a:xfrm>
              <a:off x="5131254" y="3618212"/>
              <a:ext cx="6176866" cy="3228392"/>
              <a:chOff x="-858417" y="7249885"/>
              <a:chExt cx="6176866" cy="3228392"/>
            </a:xfrm>
          </p:grpSpPr>
          <p:grpSp>
            <p:nvGrpSpPr>
              <p:cNvPr id="22" name="Group 21">
                <a:extLst>
                  <a:ext uri="{FF2B5EF4-FFF2-40B4-BE49-F238E27FC236}">
                    <a16:creationId xmlns:a16="http://schemas.microsoft.com/office/drawing/2014/main" id="{BE46392A-BC33-4D52-8CE0-E0047A8FA9B5}"/>
                  </a:ext>
                </a:extLst>
              </p:cNvPr>
              <p:cNvGrpSpPr/>
              <p:nvPr/>
            </p:nvGrpSpPr>
            <p:grpSpPr>
              <a:xfrm>
                <a:off x="-223934" y="8000851"/>
                <a:ext cx="5542383" cy="2351610"/>
                <a:chOff x="5738327" y="3610650"/>
                <a:chExt cx="5542383" cy="2351610"/>
              </a:xfrm>
            </p:grpSpPr>
            <p:sp>
              <p:nvSpPr>
                <p:cNvPr id="23" name="Freeform: Shape 22">
                  <a:extLst>
                    <a:ext uri="{FF2B5EF4-FFF2-40B4-BE49-F238E27FC236}">
                      <a16:creationId xmlns:a16="http://schemas.microsoft.com/office/drawing/2014/main" id="{CAB90D0C-9320-4355-BD6B-43B275002237}"/>
                    </a:ext>
                  </a:extLst>
                </p:cNvPr>
                <p:cNvSpPr/>
                <p:nvPr/>
              </p:nvSpPr>
              <p:spPr>
                <a:xfrm>
                  <a:off x="5896948" y="3610650"/>
                  <a:ext cx="4534677" cy="2071692"/>
                </a:xfrm>
                <a:custGeom>
                  <a:avLst/>
                  <a:gdLst>
                    <a:gd name="connsiteX0" fmla="*/ 0 w 4534677"/>
                    <a:gd name="connsiteY0" fmla="*/ 74941 h 2071692"/>
                    <a:gd name="connsiteX1" fmla="*/ 83975 w 4534677"/>
                    <a:gd name="connsiteY1" fmla="*/ 46949 h 2071692"/>
                    <a:gd name="connsiteX2" fmla="*/ 1045028 w 4534677"/>
                    <a:gd name="connsiteY2" fmla="*/ 37619 h 2071692"/>
                    <a:gd name="connsiteX3" fmla="*/ 1175657 w 4534677"/>
                    <a:gd name="connsiteY3" fmla="*/ 140256 h 2071692"/>
                    <a:gd name="connsiteX4" fmla="*/ 1800808 w 4534677"/>
                    <a:gd name="connsiteY4" fmla="*/ 448166 h 2071692"/>
                    <a:gd name="connsiteX5" fmla="*/ 1931437 w 4534677"/>
                    <a:gd name="connsiteY5" fmla="*/ 532141 h 2071692"/>
                    <a:gd name="connsiteX6" fmla="*/ 2127379 w 4534677"/>
                    <a:gd name="connsiteY6" fmla="*/ 672100 h 2071692"/>
                    <a:gd name="connsiteX7" fmla="*/ 2425959 w 4534677"/>
                    <a:gd name="connsiteY7" fmla="*/ 737415 h 2071692"/>
                    <a:gd name="connsiteX8" fmla="*/ 2827175 w 4534677"/>
                    <a:gd name="connsiteY8" fmla="*/ 793398 h 2071692"/>
                    <a:gd name="connsiteX9" fmla="*/ 3247053 w 4534677"/>
                    <a:gd name="connsiteY9" fmla="*/ 858713 h 2071692"/>
                    <a:gd name="connsiteX10" fmla="*/ 3424334 w 4534677"/>
                    <a:gd name="connsiteY10" fmla="*/ 970680 h 2071692"/>
                    <a:gd name="connsiteX11" fmla="*/ 3470988 w 4534677"/>
                    <a:gd name="connsiteY11" fmla="*/ 1334574 h 2071692"/>
                    <a:gd name="connsiteX12" fmla="*/ 3704253 w 4534677"/>
                    <a:gd name="connsiteY12" fmla="*/ 1670476 h 2071692"/>
                    <a:gd name="connsiteX13" fmla="*/ 4264090 w 4534677"/>
                    <a:gd name="connsiteY13" fmla="*/ 1997047 h 2071692"/>
                    <a:gd name="connsiteX14" fmla="*/ 4441371 w 4534677"/>
                    <a:gd name="connsiteY14" fmla="*/ 2043700 h 2071692"/>
                    <a:gd name="connsiteX15" fmla="*/ 4534677 w 4534677"/>
                    <a:gd name="connsiteY15" fmla="*/ 2071692 h 207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34677" h="2071692">
                      <a:moveTo>
                        <a:pt x="0" y="74941"/>
                      </a:moveTo>
                      <a:cubicBezTo>
                        <a:pt x="27992" y="65610"/>
                        <a:pt x="54704" y="50666"/>
                        <a:pt x="83975" y="46949"/>
                      </a:cubicBezTo>
                      <a:cubicBezTo>
                        <a:pt x="631920" y="-22632"/>
                        <a:pt x="517773" y="-5423"/>
                        <a:pt x="1045028" y="37619"/>
                      </a:cubicBezTo>
                      <a:cubicBezTo>
                        <a:pt x="1088571" y="71831"/>
                        <a:pt x="1128260" y="111620"/>
                        <a:pt x="1175657" y="140256"/>
                      </a:cubicBezTo>
                      <a:cubicBezTo>
                        <a:pt x="1524645" y="351103"/>
                        <a:pt x="1447943" y="267980"/>
                        <a:pt x="1800808" y="448166"/>
                      </a:cubicBezTo>
                      <a:cubicBezTo>
                        <a:pt x="1846909" y="471707"/>
                        <a:pt x="1888746" y="502867"/>
                        <a:pt x="1931437" y="532141"/>
                      </a:cubicBezTo>
                      <a:cubicBezTo>
                        <a:pt x="1997634" y="577533"/>
                        <a:pt x="2053247" y="641328"/>
                        <a:pt x="2127379" y="672100"/>
                      </a:cubicBezTo>
                      <a:cubicBezTo>
                        <a:pt x="2221475" y="711159"/>
                        <a:pt x="2325576" y="720015"/>
                        <a:pt x="2425959" y="737415"/>
                      </a:cubicBezTo>
                      <a:cubicBezTo>
                        <a:pt x="2559009" y="760477"/>
                        <a:pt x="2693590" y="773664"/>
                        <a:pt x="2827175" y="793398"/>
                      </a:cubicBezTo>
                      <a:lnTo>
                        <a:pt x="3247053" y="858713"/>
                      </a:lnTo>
                      <a:cubicBezTo>
                        <a:pt x="3306147" y="896035"/>
                        <a:pt x="3379970" y="916672"/>
                        <a:pt x="3424334" y="970680"/>
                      </a:cubicBezTo>
                      <a:cubicBezTo>
                        <a:pt x="3478916" y="1037128"/>
                        <a:pt x="3459578" y="1281327"/>
                        <a:pt x="3470988" y="1334574"/>
                      </a:cubicBezTo>
                      <a:cubicBezTo>
                        <a:pt x="3502424" y="1481276"/>
                        <a:pt x="3584521" y="1582548"/>
                        <a:pt x="3704253" y="1670476"/>
                      </a:cubicBezTo>
                      <a:cubicBezTo>
                        <a:pt x="3877352" y="1797595"/>
                        <a:pt x="4056359" y="1932131"/>
                        <a:pt x="4264090" y="1997047"/>
                      </a:cubicBezTo>
                      <a:cubicBezTo>
                        <a:pt x="4322414" y="2015273"/>
                        <a:pt x="4382466" y="2027450"/>
                        <a:pt x="4441371" y="2043700"/>
                      </a:cubicBezTo>
                      <a:cubicBezTo>
                        <a:pt x="4472673" y="2052335"/>
                        <a:pt x="4534677" y="2071692"/>
                        <a:pt x="4534677" y="2071692"/>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24" name="Freeform: Shape 23">
                  <a:extLst>
                    <a:ext uri="{FF2B5EF4-FFF2-40B4-BE49-F238E27FC236}">
                      <a16:creationId xmlns:a16="http://schemas.microsoft.com/office/drawing/2014/main" id="{2EC8921A-7442-421D-BD37-557D2AEFAD63}"/>
                    </a:ext>
                  </a:extLst>
                </p:cNvPr>
                <p:cNvSpPr/>
                <p:nvPr/>
              </p:nvSpPr>
              <p:spPr>
                <a:xfrm>
                  <a:off x="5738327" y="3890568"/>
                  <a:ext cx="4534677" cy="2071692"/>
                </a:xfrm>
                <a:custGeom>
                  <a:avLst/>
                  <a:gdLst>
                    <a:gd name="connsiteX0" fmla="*/ 0 w 4534677"/>
                    <a:gd name="connsiteY0" fmla="*/ 74941 h 2071692"/>
                    <a:gd name="connsiteX1" fmla="*/ 83975 w 4534677"/>
                    <a:gd name="connsiteY1" fmla="*/ 46949 h 2071692"/>
                    <a:gd name="connsiteX2" fmla="*/ 1045028 w 4534677"/>
                    <a:gd name="connsiteY2" fmla="*/ 37619 h 2071692"/>
                    <a:gd name="connsiteX3" fmla="*/ 1175657 w 4534677"/>
                    <a:gd name="connsiteY3" fmla="*/ 140256 h 2071692"/>
                    <a:gd name="connsiteX4" fmla="*/ 1800808 w 4534677"/>
                    <a:gd name="connsiteY4" fmla="*/ 448166 h 2071692"/>
                    <a:gd name="connsiteX5" fmla="*/ 1931437 w 4534677"/>
                    <a:gd name="connsiteY5" fmla="*/ 532141 h 2071692"/>
                    <a:gd name="connsiteX6" fmla="*/ 2127379 w 4534677"/>
                    <a:gd name="connsiteY6" fmla="*/ 672100 h 2071692"/>
                    <a:gd name="connsiteX7" fmla="*/ 2425959 w 4534677"/>
                    <a:gd name="connsiteY7" fmla="*/ 737415 h 2071692"/>
                    <a:gd name="connsiteX8" fmla="*/ 2827175 w 4534677"/>
                    <a:gd name="connsiteY8" fmla="*/ 793398 h 2071692"/>
                    <a:gd name="connsiteX9" fmla="*/ 3247053 w 4534677"/>
                    <a:gd name="connsiteY9" fmla="*/ 858713 h 2071692"/>
                    <a:gd name="connsiteX10" fmla="*/ 3424334 w 4534677"/>
                    <a:gd name="connsiteY10" fmla="*/ 970680 h 2071692"/>
                    <a:gd name="connsiteX11" fmla="*/ 3470988 w 4534677"/>
                    <a:gd name="connsiteY11" fmla="*/ 1334574 h 2071692"/>
                    <a:gd name="connsiteX12" fmla="*/ 3704253 w 4534677"/>
                    <a:gd name="connsiteY12" fmla="*/ 1670476 h 2071692"/>
                    <a:gd name="connsiteX13" fmla="*/ 4264090 w 4534677"/>
                    <a:gd name="connsiteY13" fmla="*/ 1997047 h 2071692"/>
                    <a:gd name="connsiteX14" fmla="*/ 4441371 w 4534677"/>
                    <a:gd name="connsiteY14" fmla="*/ 2043700 h 2071692"/>
                    <a:gd name="connsiteX15" fmla="*/ 4534677 w 4534677"/>
                    <a:gd name="connsiteY15" fmla="*/ 2071692 h 207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34677" h="2071692">
                      <a:moveTo>
                        <a:pt x="0" y="74941"/>
                      </a:moveTo>
                      <a:cubicBezTo>
                        <a:pt x="27992" y="65610"/>
                        <a:pt x="54704" y="50666"/>
                        <a:pt x="83975" y="46949"/>
                      </a:cubicBezTo>
                      <a:cubicBezTo>
                        <a:pt x="631920" y="-22632"/>
                        <a:pt x="517773" y="-5423"/>
                        <a:pt x="1045028" y="37619"/>
                      </a:cubicBezTo>
                      <a:cubicBezTo>
                        <a:pt x="1088571" y="71831"/>
                        <a:pt x="1128260" y="111620"/>
                        <a:pt x="1175657" y="140256"/>
                      </a:cubicBezTo>
                      <a:cubicBezTo>
                        <a:pt x="1524645" y="351103"/>
                        <a:pt x="1447943" y="267980"/>
                        <a:pt x="1800808" y="448166"/>
                      </a:cubicBezTo>
                      <a:cubicBezTo>
                        <a:pt x="1846909" y="471707"/>
                        <a:pt x="1888746" y="502867"/>
                        <a:pt x="1931437" y="532141"/>
                      </a:cubicBezTo>
                      <a:cubicBezTo>
                        <a:pt x="1997634" y="577533"/>
                        <a:pt x="2053247" y="641328"/>
                        <a:pt x="2127379" y="672100"/>
                      </a:cubicBezTo>
                      <a:cubicBezTo>
                        <a:pt x="2221475" y="711159"/>
                        <a:pt x="2325576" y="720015"/>
                        <a:pt x="2425959" y="737415"/>
                      </a:cubicBezTo>
                      <a:cubicBezTo>
                        <a:pt x="2559009" y="760477"/>
                        <a:pt x="2693590" y="773664"/>
                        <a:pt x="2827175" y="793398"/>
                      </a:cubicBezTo>
                      <a:lnTo>
                        <a:pt x="3247053" y="858713"/>
                      </a:lnTo>
                      <a:cubicBezTo>
                        <a:pt x="3306147" y="896035"/>
                        <a:pt x="3379970" y="916672"/>
                        <a:pt x="3424334" y="970680"/>
                      </a:cubicBezTo>
                      <a:cubicBezTo>
                        <a:pt x="3478916" y="1037128"/>
                        <a:pt x="3459578" y="1281327"/>
                        <a:pt x="3470988" y="1334574"/>
                      </a:cubicBezTo>
                      <a:cubicBezTo>
                        <a:pt x="3502424" y="1481276"/>
                        <a:pt x="3584521" y="1582548"/>
                        <a:pt x="3704253" y="1670476"/>
                      </a:cubicBezTo>
                      <a:cubicBezTo>
                        <a:pt x="3877352" y="1797595"/>
                        <a:pt x="4056359" y="1932131"/>
                        <a:pt x="4264090" y="1997047"/>
                      </a:cubicBezTo>
                      <a:cubicBezTo>
                        <a:pt x="4322414" y="2015273"/>
                        <a:pt x="4382466" y="2027450"/>
                        <a:pt x="4441371" y="2043700"/>
                      </a:cubicBezTo>
                      <a:cubicBezTo>
                        <a:pt x="4472673" y="2052335"/>
                        <a:pt x="4534677" y="2071692"/>
                        <a:pt x="4534677" y="2071692"/>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AU"/>
                </a:p>
              </p:txBody>
            </p:sp>
            <p:sp>
              <p:nvSpPr>
                <p:cNvPr id="26" name="Freeform: Shape 25">
                  <a:extLst>
                    <a:ext uri="{FF2B5EF4-FFF2-40B4-BE49-F238E27FC236}">
                      <a16:creationId xmlns:a16="http://schemas.microsoft.com/office/drawing/2014/main" id="{4AA92FC6-7482-46F9-AE7C-B992E9B6A6C6}"/>
                    </a:ext>
                  </a:extLst>
                </p:cNvPr>
                <p:cNvSpPr/>
                <p:nvPr/>
              </p:nvSpPr>
              <p:spPr>
                <a:xfrm>
                  <a:off x="7809723" y="3788228"/>
                  <a:ext cx="3023119" cy="1418253"/>
                </a:xfrm>
                <a:custGeom>
                  <a:avLst/>
                  <a:gdLst>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1772817 w 3023119"/>
                    <a:gd name="connsiteY9" fmla="*/ 550506 h 1418253"/>
                    <a:gd name="connsiteX10" fmla="*/ 1894115 w 3023119"/>
                    <a:gd name="connsiteY10" fmla="*/ 597159 h 1418253"/>
                    <a:gd name="connsiteX11" fmla="*/ 2015413 w 3023119"/>
                    <a:gd name="connsiteY11" fmla="*/ 662474 h 1418253"/>
                    <a:gd name="connsiteX12" fmla="*/ 2099388 w 3023119"/>
                    <a:gd name="connsiteY12" fmla="*/ 755780 h 1418253"/>
                    <a:gd name="connsiteX13" fmla="*/ 2127380 w 3023119"/>
                    <a:gd name="connsiteY13" fmla="*/ 802433 h 1418253"/>
                    <a:gd name="connsiteX14" fmla="*/ 2295331 w 3023119"/>
                    <a:gd name="connsiteY14" fmla="*/ 1166327 h 1418253"/>
                    <a:gd name="connsiteX15" fmla="*/ 2360645 w 3023119"/>
                    <a:gd name="connsiteY15" fmla="*/ 1250302 h 1418253"/>
                    <a:gd name="connsiteX16" fmla="*/ 2528596 w 3023119"/>
                    <a:gd name="connsiteY16" fmla="*/ 1315616 h 1418253"/>
                    <a:gd name="connsiteX17" fmla="*/ 2892490 w 3023119"/>
                    <a:gd name="connsiteY17" fmla="*/ 1390261 h 1418253"/>
                    <a:gd name="connsiteX18" fmla="*/ 3023119 w 3023119"/>
                    <a:gd name="connsiteY18" fmla="*/ 1418253 h 141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23119" h="1418253">
                      <a:moveTo>
                        <a:pt x="0" y="0"/>
                      </a:moveTo>
                      <a:cubicBezTo>
                        <a:pt x="27992" y="21771"/>
                        <a:pt x="58901" y="40239"/>
                        <a:pt x="83976" y="65314"/>
                      </a:cubicBezTo>
                      <a:cubicBezTo>
                        <a:pt x="115886" y="97224"/>
                        <a:pt x="144013" y="127990"/>
                        <a:pt x="186613" y="149290"/>
                      </a:cubicBezTo>
                      <a:cubicBezTo>
                        <a:pt x="211494" y="161731"/>
                        <a:pt x="234509" y="178970"/>
                        <a:pt x="261257" y="186612"/>
                      </a:cubicBezTo>
                      <a:cubicBezTo>
                        <a:pt x="391050" y="223696"/>
                        <a:pt x="441318" y="218075"/>
                        <a:pt x="559837" y="242596"/>
                      </a:cubicBezTo>
                      <a:cubicBezTo>
                        <a:pt x="613028" y="253601"/>
                        <a:pt x="664686" y="272236"/>
                        <a:pt x="718457" y="279918"/>
                      </a:cubicBezTo>
                      <a:cubicBezTo>
                        <a:pt x="795677" y="290949"/>
                        <a:pt x="951723" y="298580"/>
                        <a:pt x="951723" y="298580"/>
                      </a:cubicBezTo>
                      <a:cubicBezTo>
                        <a:pt x="1020147" y="317241"/>
                        <a:pt x="1087836" y="338845"/>
                        <a:pt x="1156996" y="354563"/>
                      </a:cubicBezTo>
                      <a:cubicBezTo>
                        <a:pt x="1311620" y="389705"/>
                        <a:pt x="1465095" y="420929"/>
                        <a:pt x="1614196" y="475861"/>
                      </a:cubicBezTo>
                      <a:cubicBezTo>
                        <a:pt x="1699934" y="507449"/>
                        <a:pt x="1675262" y="508091"/>
                        <a:pt x="1772817" y="550506"/>
                      </a:cubicBezTo>
                      <a:cubicBezTo>
                        <a:pt x="1812545" y="567779"/>
                        <a:pt x="1854020" y="580756"/>
                        <a:pt x="1894115" y="597159"/>
                      </a:cubicBezTo>
                      <a:cubicBezTo>
                        <a:pt x="1948015" y="619209"/>
                        <a:pt x="1976068" y="627063"/>
                        <a:pt x="2015413" y="662474"/>
                      </a:cubicBezTo>
                      <a:cubicBezTo>
                        <a:pt x="2050571" y="694116"/>
                        <a:pt x="2074313" y="718168"/>
                        <a:pt x="2099388" y="755780"/>
                      </a:cubicBezTo>
                      <a:cubicBezTo>
                        <a:pt x="2109448" y="770870"/>
                        <a:pt x="2120111" y="785818"/>
                        <a:pt x="2127380" y="802433"/>
                      </a:cubicBezTo>
                      <a:cubicBezTo>
                        <a:pt x="2191519" y="949037"/>
                        <a:pt x="2165690" y="999646"/>
                        <a:pt x="2295331" y="1166327"/>
                      </a:cubicBezTo>
                      <a:cubicBezTo>
                        <a:pt x="2317102" y="1194319"/>
                        <a:pt x="2330777" y="1231186"/>
                        <a:pt x="2360645" y="1250302"/>
                      </a:cubicBezTo>
                      <a:cubicBezTo>
                        <a:pt x="2411239" y="1282682"/>
                        <a:pt x="2471751" y="1296205"/>
                        <a:pt x="2528596" y="1315616"/>
                      </a:cubicBezTo>
                      <a:cubicBezTo>
                        <a:pt x="2756004" y="1393268"/>
                        <a:pt x="2691840" y="1377721"/>
                        <a:pt x="2892490" y="1390261"/>
                      </a:cubicBezTo>
                      <a:cubicBezTo>
                        <a:pt x="2986654" y="1402032"/>
                        <a:pt x="2943346" y="1391663"/>
                        <a:pt x="3023119" y="1418253"/>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AU"/>
                </a:p>
              </p:txBody>
            </p:sp>
            <p:sp>
              <p:nvSpPr>
                <p:cNvPr id="27" name="Freeform: Shape 26">
                  <a:extLst>
                    <a:ext uri="{FF2B5EF4-FFF2-40B4-BE49-F238E27FC236}">
                      <a16:creationId xmlns:a16="http://schemas.microsoft.com/office/drawing/2014/main" id="{441C1FDC-1E64-4710-9268-4DCF51497DCC}"/>
                    </a:ext>
                  </a:extLst>
                </p:cNvPr>
                <p:cNvSpPr/>
                <p:nvPr/>
              </p:nvSpPr>
              <p:spPr>
                <a:xfrm>
                  <a:off x="8957387" y="3713582"/>
                  <a:ext cx="2323323" cy="1045029"/>
                </a:xfrm>
                <a:custGeom>
                  <a:avLst/>
                  <a:gdLst>
                    <a:gd name="connsiteX0" fmla="*/ 0 w 1856792"/>
                    <a:gd name="connsiteY0" fmla="*/ 0 h 970384"/>
                    <a:gd name="connsiteX1" fmla="*/ 578498 w 1856792"/>
                    <a:gd name="connsiteY1" fmla="*/ 83976 h 970384"/>
                    <a:gd name="connsiteX2" fmla="*/ 1007706 w 1856792"/>
                    <a:gd name="connsiteY2" fmla="*/ 139959 h 970384"/>
                    <a:gd name="connsiteX3" fmla="*/ 1035698 w 1856792"/>
                    <a:gd name="connsiteY3" fmla="*/ 177282 h 970384"/>
                    <a:gd name="connsiteX4" fmla="*/ 1045029 w 1856792"/>
                    <a:gd name="connsiteY4" fmla="*/ 214604 h 970384"/>
                    <a:gd name="connsiteX5" fmla="*/ 1073021 w 1856792"/>
                    <a:gd name="connsiteY5" fmla="*/ 485192 h 970384"/>
                    <a:gd name="connsiteX6" fmla="*/ 1287625 w 1856792"/>
                    <a:gd name="connsiteY6" fmla="*/ 746449 h 970384"/>
                    <a:gd name="connsiteX7" fmla="*/ 1791478 w 1856792"/>
                    <a:gd name="connsiteY7" fmla="*/ 970384 h 970384"/>
                    <a:gd name="connsiteX8" fmla="*/ 1856792 w 1856792"/>
                    <a:gd name="connsiteY8" fmla="*/ 970384 h 970384"/>
                    <a:gd name="connsiteX0" fmla="*/ 0 w 2323323"/>
                    <a:gd name="connsiteY0" fmla="*/ 0 h 1045029"/>
                    <a:gd name="connsiteX1" fmla="*/ 1045029 w 2323323"/>
                    <a:gd name="connsiteY1" fmla="*/ 158621 h 1045029"/>
                    <a:gd name="connsiteX2" fmla="*/ 1474237 w 2323323"/>
                    <a:gd name="connsiteY2" fmla="*/ 214604 h 1045029"/>
                    <a:gd name="connsiteX3" fmla="*/ 1502229 w 2323323"/>
                    <a:gd name="connsiteY3" fmla="*/ 251927 h 1045029"/>
                    <a:gd name="connsiteX4" fmla="*/ 1511560 w 2323323"/>
                    <a:gd name="connsiteY4" fmla="*/ 289249 h 1045029"/>
                    <a:gd name="connsiteX5" fmla="*/ 1539552 w 2323323"/>
                    <a:gd name="connsiteY5" fmla="*/ 559837 h 1045029"/>
                    <a:gd name="connsiteX6" fmla="*/ 1754156 w 2323323"/>
                    <a:gd name="connsiteY6" fmla="*/ 821094 h 1045029"/>
                    <a:gd name="connsiteX7" fmla="*/ 2258009 w 2323323"/>
                    <a:gd name="connsiteY7" fmla="*/ 1045029 h 1045029"/>
                    <a:gd name="connsiteX8" fmla="*/ 2323323 w 2323323"/>
                    <a:gd name="connsiteY8" fmla="*/ 1045029 h 104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3323" h="1045029">
                      <a:moveTo>
                        <a:pt x="0" y="0"/>
                      </a:moveTo>
                      <a:lnTo>
                        <a:pt x="1045029" y="158621"/>
                      </a:lnTo>
                      <a:cubicBezTo>
                        <a:pt x="1555264" y="227003"/>
                        <a:pt x="1216478" y="167739"/>
                        <a:pt x="1474237" y="214604"/>
                      </a:cubicBezTo>
                      <a:cubicBezTo>
                        <a:pt x="1483568" y="227045"/>
                        <a:pt x="1495274" y="238018"/>
                        <a:pt x="1502229" y="251927"/>
                      </a:cubicBezTo>
                      <a:cubicBezTo>
                        <a:pt x="1507964" y="263397"/>
                        <a:pt x="1510017" y="276519"/>
                        <a:pt x="1511560" y="289249"/>
                      </a:cubicBezTo>
                      <a:cubicBezTo>
                        <a:pt x="1522471" y="379267"/>
                        <a:pt x="1517560" y="471867"/>
                        <a:pt x="1539552" y="559837"/>
                      </a:cubicBezTo>
                      <a:cubicBezTo>
                        <a:pt x="1556600" y="628028"/>
                        <a:pt x="1733289" y="804299"/>
                        <a:pt x="1754156" y="821094"/>
                      </a:cubicBezTo>
                      <a:cubicBezTo>
                        <a:pt x="1880705" y="922950"/>
                        <a:pt x="2086463" y="1045029"/>
                        <a:pt x="2258009" y="1045029"/>
                      </a:cubicBezTo>
                      <a:lnTo>
                        <a:pt x="2323323" y="1045029"/>
                      </a:ln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AU" dirty="0"/>
                </a:p>
              </p:txBody>
            </p:sp>
          </p:grpSp>
          <p:sp>
            <p:nvSpPr>
              <p:cNvPr id="29" name="Freeform: Shape 28">
                <a:extLst>
                  <a:ext uri="{FF2B5EF4-FFF2-40B4-BE49-F238E27FC236}">
                    <a16:creationId xmlns:a16="http://schemas.microsoft.com/office/drawing/2014/main" id="{E45742D9-6D32-4246-97CB-FFE1810F984F}"/>
                  </a:ext>
                </a:extLst>
              </p:cNvPr>
              <p:cNvSpPr/>
              <p:nvPr/>
            </p:nvSpPr>
            <p:spPr>
              <a:xfrm>
                <a:off x="-858417" y="7249885"/>
                <a:ext cx="3853543" cy="3228392"/>
              </a:xfrm>
              <a:custGeom>
                <a:avLst/>
                <a:gdLst>
                  <a:gd name="connsiteX0" fmla="*/ 3853543 w 3853543"/>
                  <a:gd name="connsiteY0" fmla="*/ 597159 h 3228392"/>
                  <a:gd name="connsiteX1" fmla="*/ 1819469 w 3853543"/>
                  <a:gd name="connsiteY1" fmla="*/ 0 h 3228392"/>
                  <a:gd name="connsiteX2" fmla="*/ 662473 w 3853543"/>
                  <a:gd name="connsiteY2" fmla="*/ 0 h 3228392"/>
                  <a:gd name="connsiteX3" fmla="*/ 0 w 3853543"/>
                  <a:gd name="connsiteY3" fmla="*/ 1054359 h 3228392"/>
                  <a:gd name="connsiteX4" fmla="*/ 335902 w 3853543"/>
                  <a:gd name="connsiteY4" fmla="*/ 2435290 h 3228392"/>
                  <a:gd name="connsiteX5" fmla="*/ 3648269 w 3853543"/>
                  <a:gd name="connsiteY5" fmla="*/ 3228392 h 3228392"/>
                  <a:gd name="connsiteX6" fmla="*/ 3853543 w 3853543"/>
                  <a:gd name="connsiteY6" fmla="*/ 653143 h 322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3543" h="3228392">
                    <a:moveTo>
                      <a:pt x="3853543" y="597159"/>
                    </a:moveTo>
                    <a:lnTo>
                      <a:pt x="1819469" y="0"/>
                    </a:lnTo>
                    <a:lnTo>
                      <a:pt x="662473" y="0"/>
                    </a:lnTo>
                    <a:lnTo>
                      <a:pt x="0" y="1054359"/>
                    </a:lnTo>
                    <a:lnTo>
                      <a:pt x="335902" y="2435290"/>
                    </a:lnTo>
                    <a:lnTo>
                      <a:pt x="3648269" y="3228392"/>
                    </a:lnTo>
                    <a:lnTo>
                      <a:pt x="3853543" y="653143"/>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cxnSp>
          <p:nvCxnSpPr>
            <p:cNvPr id="8" name="Straight Connector 7">
              <a:extLst>
                <a:ext uri="{FF2B5EF4-FFF2-40B4-BE49-F238E27FC236}">
                  <a16:creationId xmlns:a16="http://schemas.microsoft.com/office/drawing/2014/main" id="{61D30875-884A-4D40-9ACE-54C16AC8B1F2}"/>
                </a:ext>
              </a:extLst>
            </p:cNvPr>
            <p:cNvCxnSpPr>
              <a:cxnSpLocks/>
            </p:cNvCxnSpPr>
            <p:nvPr/>
          </p:nvCxnSpPr>
          <p:spPr>
            <a:xfrm flipH="1">
              <a:off x="8769219" y="3750906"/>
              <a:ext cx="197889" cy="28496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834DA68-A34D-4D59-BDF6-ACF99065C537}"/>
                </a:ext>
              </a:extLst>
            </p:cNvPr>
            <p:cNvCxnSpPr/>
            <p:nvPr/>
          </p:nvCxnSpPr>
          <p:spPr>
            <a:xfrm>
              <a:off x="5896948" y="3359020"/>
              <a:ext cx="445070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49FD5BA-FE04-4EA6-B483-0D41A76628C9}"/>
                </a:ext>
              </a:extLst>
            </p:cNvPr>
            <p:cNvCxnSpPr>
              <a:cxnSpLocks/>
            </p:cNvCxnSpPr>
            <p:nvPr/>
          </p:nvCxnSpPr>
          <p:spPr>
            <a:xfrm>
              <a:off x="7147250" y="3778898"/>
              <a:ext cx="328437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7CB09C-B2ED-4D9B-9FDC-41A48DAD4D5F}"/>
                </a:ext>
              </a:extLst>
            </p:cNvPr>
            <p:cNvSpPr txBox="1"/>
            <p:nvPr/>
          </p:nvSpPr>
          <p:spPr>
            <a:xfrm>
              <a:off x="8882080" y="3743226"/>
              <a:ext cx="255198" cy="369332"/>
            </a:xfrm>
            <a:prstGeom prst="rect">
              <a:avLst/>
            </a:prstGeom>
            <a:noFill/>
          </p:spPr>
          <p:txBody>
            <a:bodyPr wrap="none" rtlCol="0">
              <a:spAutoFit/>
            </a:bodyPr>
            <a:lstStyle/>
            <a:p>
              <a:r>
                <a:rPr lang="en-AU" dirty="0">
                  <a:solidFill>
                    <a:srgbClr val="FF0000"/>
                  </a:solidFill>
                </a:rPr>
                <a:t>f</a:t>
              </a:r>
            </a:p>
          </p:txBody>
        </p:sp>
        <p:sp>
          <p:nvSpPr>
            <p:cNvPr id="20" name="TextBox 19">
              <a:extLst>
                <a:ext uri="{FF2B5EF4-FFF2-40B4-BE49-F238E27FC236}">
                  <a16:creationId xmlns:a16="http://schemas.microsoft.com/office/drawing/2014/main" id="{21FB6FAC-8CE1-41A6-B606-E848CC881C2E}"/>
                </a:ext>
              </a:extLst>
            </p:cNvPr>
            <p:cNvSpPr txBox="1"/>
            <p:nvPr/>
          </p:nvSpPr>
          <p:spPr>
            <a:xfrm rot="19697141">
              <a:off x="9335402" y="4556761"/>
              <a:ext cx="1279774" cy="307777"/>
            </a:xfrm>
            <a:prstGeom prst="rect">
              <a:avLst/>
            </a:prstGeom>
            <a:noFill/>
          </p:spPr>
          <p:txBody>
            <a:bodyPr wrap="none" rtlCol="0">
              <a:spAutoFit/>
            </a:bodyPr>
            <a:lstStyle/>
            <a:p>
              <a:r>
                <a:rPr lang="en-AU" sz="1400" dirty="0"/>
                <a:t>Fold axial trace</a:t>
              </a:r>
            </a:p>
          </p:txBody>
        </p:sp>
        <p:sp>
          <p:nvSpPr>
            <p:cNvPr id="4" name="Freeform: Shape 3">
              <a:extLst>
                <a:ext uri="{FF2B5EF4-FFF2-40B4-BE49-F238E27FC236}">
                  <a16:creationId xmlns:a16="http://schemas.microsoft.com/office/drawing/2014/main" id="{3398CC00-8AB1-40CC-B6B2-D31B8F53719A}"/>
                </a:ext>
              </a:extLst>
            </p:cNvPr>
            <p:cNvSpPr/>
            <p:nvPr/>
          </p:nvSpPr>
          <p:spPr>
            <a:xfrm>
              <a:off x="5896946" y="3610648"/>
              <a:ext cx="2992259" cy="818231"/>
            </a:xfrm>
            <a:custGeom>
              <a:avLst/>
              <a:gdLst>
                <a:gd name="connsiteX0" fmla="*/ 0 w 4534677"/>
                <a:gd name="connsiteY0" fmla="*/ 74941 h 2071692"/>
                <a:gd name="connsiteX1" fmla="*/ 83975 w 4534677"/>
                <a:gd name="connsiteY1" fmla="*/ 46949 h 2071692"/>
                <a:gd name="connsiteX2" fmla="*/ 1045028 w 4534677"/>
                <a:gd name="connsiteY2" fmla="*/ 37619 h 2071692"/>
                <a:gd name="connsiteX3" fmla="*/ 1175657 w 4534677"/>
                <a:gd name="connsiteY3" fmla="*/ 140256 h 2071692"/>
                <a:gd name="connsiteX4" fmla="*/ 1800808 w 4534677"/>
                <a:gd name="connsiteY4" fmla="*/ 448166 h 2071692"/>
                <a:gd name="connsiteX5" fmla="*/ 1931437 w 4534677"/>
                <a:gd name="connsiteY5" fmla="*/ 532141 h 2071692"/>
                <a:gd name="connsiteX6" fmla="*/ 2127379 w 4534677"/>
                <a:gd name="connsiteY6" fmla="*/ 672100 h 2071692"/>
                <a:gd name="connsiteX7" fmla="*/ 2425959 w 4534677"/>
                <a:gd name="connsiteY7" fmla="*/ 737415 h 2071692"/>
                <a:gd name="connsiteX8" fmla="*/ 2827175 w 4534677"/>
                <a:gd name="connsiteY8" fmla="*/ 793398 h 2071692"/>
                <a:gd name="connsiteX9" fmla="*/ 3247053 w 4534677"/>
                <a:gd name="connsiteY9" fmla="*/ 858713 h 2071692"/>
                <a:gd name="connsiteX10" fmla="*/ 3424334 w 4534677"/>
                <a:gd name="connsiteY10" fmla="*/ 970680 h 2071692"/>
                <a:gd name="connsiteX11" fmla="*/ 3470988 w 4534677"/>
                <a:gd name="connsiteY11" fmla="*/ 1334574 h 2071692"/>
                <a:gd name="connsiteX12" fmla="*/ 3704253 w 4534677"/>
                <a:gd name="connsiteY12" fmla="*/ 1670476 h 2071692"/>
                <a:gd name="connsiteX13" fmla="*/ 4264090 w 4534677"/>
                <a:gd name="connsiteY13" fmla="*/ 1997047 h 2071692"/>
                <a:gd name="connsiteX14" fmla="*/ 4441371 w 4534677"/>
                <a:gd name="connsiteY14" fmla="*/ 2043700 h 2071692"/>
                <a:gd name="connsiteX15" fmla="*/ 4534677 w 4534677"/>
                <a:gd name="connsiteY15" fmla="*/ 2071692 h 2071692"/>
                <a:gd name="connsiteX0" fmla="*/ 0 w 4441371"/>
                <a:gd name="connsiteY0" fmla="*/ 74941 h 2043700"/>
                <a:gd name="connsiteX1" fmla="*/ 83975 w 4441371"/>
                <a:gd name="connsiteY1" fmla="*/ 46949 h 2043700"/>
                <a:gd name="connsiteX2" fmla="*/ 1045028 w 4441371"/>
                <a:gd name="connsiteY2" fmla="*/ 37619 h 2043700"/>
                <a:gd name="connsiteX3" fmla="*/ 1175657 w 4441371"/>
                <a:gd name="connsiteY3" fmla="*/ 140256 h 2043700"/>
                <a:gd name="connsiteX4" fmla="*/ 1800808 w 4441371"/>
                <a:gd name="connsiteY4" fmla="*/ 448166 h 2043700"/>
                <a:gd name="connsiteX5" fmla="*/ 1931437 w 4441371"/>
                <a:gd name="connsiteY5" fmla="*/ 532141 h 2043700"/>
                <a:gd name="connsiteX6" fmla="*/ 2127379 w 4441371"/>
                <a:gd name="connsiteY6" fmla="*/ 672100 h 2043700"/>
                <a:gd name="connsiteX7" fmla="*/ 2425959 w 4441371"/>
                <a:gd name="connsiteY7" fmla="*/ 737415 h 2043700"/>
                <a:gd name="connsiteX8" fmla="*/ 2827175 w 4441371"/>
                <a:gd name="connsiteY8" fmla="*/ 793398 h 2043700"/>
                <a:gd name="connsiteX9" fmla="*/ 3247053 w 4441371"/>
                <a:gd name="connsiteY9" fmla="*/ 858713 h 2043700"/>
                <a:gd name="connsiteX10" fmla="*/ 3424334 w 4441371"/>
                <a:gd name="connsiteY10" fmla="*/ 970680 h 2043700"/>
                <a:gd name="connsiteX11" fmla="*/ 3470988 w 4441371"/>
                <a:gd name="connsiteY11" fmla="*/ 1334574 h 2043700"/>
                <a:gd name="connsiteX12" fmla="*/ 3704253 w 4441371"/>
                <a:gd name="connsiteY12" fmla="*/ 1670476 h 2043700"/>
                <a:gd name="connsiteX13" fmla="*/ 4264090 w 4441371"/>
                <a:gd name="connsiteY13" fmla="*/ 1997047 h 2043700"/>
                <a:gd name="connsiteX14" fmla="*/ 4441371 w 4441371"/>
                <a:gd name="connsiteY14" fmla="*/ 2043700 h 2043700"/>
                <a:gd name="connsiteX0" fmla="*/ 0 w 4264090"/>
                <a:gd name="connsiteY0" fmla="*/ 74941 h 1997047"/>
                <a:gd name="connsiteX1" fmla="*/ 83975 w 4264090"/>
                <a:gd name="connsiteY1" fmla="*/ 46949 h 1997047"/>
                <a:gd name="connsiteX2" fmla="*/ 1045028 w 4264090"/>
                <a:gd name="connsiteY2" fmla="*/ 37619 h 1997047"/>
                <a:gd name="connsiteX3" fmla="*/ 1175657 w 4264090"/>
                <a:gd name="connsiteY3" fmla="*/ 140256 h 1997047"/>
                <a:gd name="connsiteX4" fmla="*/ 1800808 w 4264090"/>
                <a:gd name="connsiteY4" fmla="*/ 448166 h 1997047"/>
                <a:gd name="connsiteX5" fmla="*/ 1931437 w 4264090"/>
                <a:gd name="connsiteY5" fmla="*/ 532141 h 1997047"/>
                <a:gd name="connsiteX6" fmla="*/ 2127379 w 4264090"/>
                <a:gd name="connsiteY6" fmla="*/ 672100 h 1997047"/>
                <a:gd name="connsiteX7" fmla="*/ 2425959 w 4264090"/>
                <a:gd name="connsiteY7" fmla="*/ 737415 h 1997047"/>
                <a:gd name="connsiteX8" fmla="*/ 2827175 w 4264090"/>
                <a:gd name="connsiteY8" fmla="*/ 793398 h 1997047"/>
                <a:gd name="connsiteX9" fmla="*/ 3247053 w 4264090"/>
                <a:gd name="connsiteY9" fmla="*/ 858713 h 1997047"/>
                <a:gd name="connsiteX10" fmla="*/ 3424334 w 4264090"/>
                <a:gd name="connsiteY10" fmla="*/ 970680 h 1997047"/>
                <a:gd name="connsiteX11" fmla="*/ 3470988 w 4264090"/>
                <a:gd name="connsiteY11" fmla="*/ 1334574 h 1997047"/>
                <a:gd name="connsiteX12" fmla="*/ 3704253 w 4264090"/>
                <a:gd name="connsiteY12" fmla="*/ 1670476 h 1997047"/>
                <a:gd name="connsiteX13" fmla="*/ 4264090 w 4264090"/>
                <a:gd name="connsiteY13" fmla="*/ 1997047 h 1997047"/>
                <a:gd name="connsiteX0" fmla="*/ 0 w 3704253"/>
                <a:gd name="connsiteY0" fmla="*/ 74941 h 1670476"/>
                <a:gd name="connsiteX1" fmla="*/ 83975 w 3704253"/>
                <a:gd name="connsiteY1" fmla="*/ 46949 h 1670476"/>
                <a:gd name="connsiteX2" fmla="*/ 1045028 w 3704253"/>
                <a:gd name="connsiteY2" fmla="*/ 37619 h 1670476"/>
                <a:gd name="connsiteX3" fmla="*/ 1175657 w 3704253"/>
                <a:gd name="connsiteY3" fmla="*/ 140256 h 1670476"/>
                <a:gd name="connsiteX4" fmla="*/ 1800808 w 3704253"/>
                <a:gd name="connsiteY4" fmla="*/ 448166 h 1670476"/>
                <a:gd name="connsiteX5" fmla="*/ 1931437 w 3704253"/>
                <a:gd name="connsiteY5" fmla="*/ 532141 h 1670476"/>
                <a:gd name="connsiteX6" fmla="*/ 2127379 w 3704253"/>
                <a:gd name="connsiteY6" fmla="*/ 672100 h 1670476"/>
                <a:gd name="connsiteX7" fmla="*/ 2425959 w 3704253"/>
                <a:gd name="connsiteY7" fmla="*/ 737415 h 1670476"/>
                <a:gd name="connsiteX8" fmla="*/ 2827175 w 3704253"/>
                <a:gd name="connsiteY8" fmla="*/ 793398 h 1670476"/>
                <a:gd name="connsiteX9" fmla="*/ 3247053 w 3704253"/>
                <a:gd name="connsiteY9" fmla="*/ 858713 h 1670476"/>
                <a:gd name="connsiteX10" fmla="*/ 3424334 w 3704253"/>
                <a:gd name="connsiteY10" fmla="*/ 970680 h 1670476"/>
                <a:gd name="connsiteX11" fmla="*/ 3470988 w 3704253"/>
                <a:gd name="connsiteY11" fmla="*/ 1334574 h 1670476"/>
                <a:gd name="connsiteX12" fmla="*/ 3704253 w 3704253"/>
                <a:gd name="connsiteY12" fmla="*/ 1670476 h 1670476"/>
                <a:gd name="connsiteX0" fmla="*/ 0 w 3470988"/>
                <a:gd name="connsiteY0" fmla="*/ 74941 h 1334574"/>
                <a:gd name="connsiteX1" fmla="*/ 83975 w 3470988"/>
                <a:gd name="connsiteY1" fmla="*/ 46949 h 1334574"/>
                <a:gd name="connsiteX2" fmla="*/ 1045028 w 3470988"/>
                <a:gd name="connsiteY2" fmla="*/ 37619 h 1334574"/>
                <a:gd name="connsiteX3" fmla="*/ 1175657 w 3470988"/>
                <a:gd name="connsiteY3" fmla="*/ 140256 h 1334574"/>
                <a:gd name="connsiteX4" fmla="*/ 1800808 w 3470988"/>
                <a:gd name="connsiteY4" fmla="*/ 448166 h 1334574"/>
                <a:gd name="connsiteX5" fmla="*/ 1931437 w 3470988"/>
                <a:gd name="connsiteY5" fmla="*/ 532141 h 1334574"/>
                <a:gd name="connsiteX6" fmla="*/ 2127379 w 3470988"/>
                <a:gd name="connsiteY6" fmla="*/ 672100 h 1334574"/>
                <a:gd name="connsiteX7" fmla="*/ 2425959 w 3470988"/>
                <a:gd name="connsiteY7" fmla="*/ 737415 h 1334574"/>
                <a:gd name="connsiteX8" fmla="*/ 2827175 w 3470988"/>
                <a:gd name="connsiteY8" fmla="*/ 793398 h 1334574"/>
                <a:gd name="connsiteX9" fmla="*/ 3247053 w 3470988"/>
                <a:gd name="connsiteY9" fmla="*/ 858713 h 1334574"/>
                <a:gd name="connsiteX10" fmla="*/ 3424334 w 3470988"/>
                <a:gd name="connsiteY10" fmla="*/ 970680 h 1334574"/>
                <a:gd name="connsiteX11" fmla="*/ 3470988 w 3470988"/>
                <a:gd name="connsiteY11" fmla="*/ 1334574 h 1334574"/>
                <a:gd name="connsiteX0" fmla="*/ 0 w 3424334"/>
                <a:gd name="connsiteY0" fmla="*/ 74941 h 970680"/>
                <a:gd name="connsiteX1" fmla="*/ 83975 w 3424334"/>
                <a:gd name="connsiteY1" fmla="*/ 46949 h 970680"/>
                <a:gd name="connsiteX2" fmla="*/ 1045028 w 3424334"/>
                <a:gd name="connsiteY2" fmla="*/ 37619 h 970680"/>
                <a:gd name="connsiteX3" fmla="*/ 1175657 w 3424334"/>
                <a:gd name="connsiteY3" fmla="*/ 140256 h 970680"/>
                <a:gd name="connsiteX4" fmla="*/ 1800808 w 3424334"/>
                <a:gd name="connsiteY4" fmla="*/ 448166 h 970680"/>
                <a:gd name="connsiteX5" fmla="*/ 1931437 w 3424334"/>
                <a:gd name="connsiteY5" fmla="*/ 532141 h 970680"/>
                <a:gd name="connsiteX6" fmla="*/ 2127379 w 3424334"/>
                <a:gd name="connsiteY6" fmla="*/ 672100 h 970680"/>
                <a:gd name="connsiteX7" fmla="*/ 2425959 w 3424334"/>
                <a:gd name="connsiteY7" fmla="*/ 737415 h 970680"/>
                <a:gd name="connsiteX8" fmla="*/ 2827175 w 3424334"/>
                <a:gd name="connsiteY8" fmla="*/ 793398 h 970680"/>
                <a:gd name="connsiteX9" fmla="*/ 3247053 w 3424334"/>
                <a:gd name="connsiteY9" fmla="*/ 858713 h 970680"/>
                <a:gd name="connsiteX10" fmla="*/ 3424334 w 3424334"/>
                <a:gd name="connsiteY10" fmla="*/ 970680 h 970680"/>
                <a:gd name="connsiteX0" fmla="*/ 0 w 3247053"/>
                <a:gd name="connsiteY0" fmla="*/ 74941 h 858713"/>
                <a:gd name="connsiteX1" fmla="*/ 83975 w 3247053"/>
                <a:gd name="connsiteY1" fmla="*/ 46949 h 858713"/>
                <a:gd name="connsiteX2" fmla="*/ 1045028 w 3247053"/>
                <a:gd name="connsiteY2" fmla="*/ 37619 h 858713"/>
                <a:gd name="connsiteX3" fmla="*/ 1175657 w 3247053"/>
                <a:gd name="connsiteY3" fmla="*/ 140256 h 858713"/>
                <a:gd name="connsiteX4" fmla="*/ 1800808 w 3247053"/>
                <a:gd name="connsiteY4" fmla="*/ 448166 h 858713"/>
                <a:gd name="connsiteX5" fmla="*/ 1931437 w 3247053"/>
                <a:gd name="connsiteY5" fmla="*/ 532141 h 858713"/>
                <a:gd name="connsiteX6" fmla="*/ 2127379 w 3247053"/>
                <a:gd name="connsiteY6" fmla="*/ 672100 h 858713"/>
                <a:gd name="connsiteX7" fmla="*/ 2425959 w 3247053"/>
                <a:gd name="connsiteY7" fmla="*/ 737415 h 858713"/>
                <a:gd name="connsiteX8" fmla="*/ 2827175 w 3247053"/>
                <a:gd name="connsiteY8" fmla="*/ 793398 h 858713"/>
                <a:gd name="connsiteX9" fmla="*/ 3247053 w 3247053"/>
                <a:gd name="connsiteY9" fmla="*/ 858713 h 858713"/>
                <a:gd name="connsiteX0" fmla="*/ 0 w 2992259"/>
                <a:gd name="connsiteY0" fmla="*/ 74941 h 818231"/>
                <a:gd name="connsiteX1" fmla="*/ 83975 w 2992259"/>
                <a:gd name="connsiteY1" fmla="*/ 46949 h 818231"/>
                <a:gd name="connsiteX2" fmla="*/ 1045028 w 2992259"/>
                <a:gd name="connsiteY2" fmla="*/ 37619 h 818231"/>
                <a:gd name="connsiteX3" fmla="*/ 1175657 w 2992259"/>
                <a:gd name="connsiteY3" fmla="*/ 140256 h 818231"/>
                <a:gd name="connsiteX4" fmla="*/ 1800808 w 2992259"/>
                <a:gd name="connsiteY4" fmla="*/ 448166 h 818231"/>
                <a:gd name="connsiteX5" fmla="*/ 1931437 w 2992259"/>
                <a:gd name="connsiteY5" fmla="*/ 532141 h 818231"/>
                <a:gd name="connsiteX6" fmla="*/ 2127379 w 2992259"/>
                <a:gd name="connsiteY6" fmla="*/ 672100 h 818231"/>
                <a:gd name="connsiteX7" fmla="*/ 2425959 w 2992259"/>
                <a:gd name="connsiteY7" fmla="*/ 737415 h 818231"/>
                <a:gd name="connsiteX8" fmla="*/ 2827175 w 2992259"/>
                <a:gd name="connsiteY8" fmla="*/ 793398 h 818231"/>
                <a:gd name="connsiteX9" fmla="*/ 2992259 w 2992259"/>
                <a:gd name="connsiteY9" fmla="*/ 818231 h 81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92259" h="818231">
                  <a:moveTo>
                    <a:pt x="0" y="74941"/>
                  </a:moveTo>
                  <a:cubicBezTo>
                    <a:pt x="27992" y="65610"/>
                    <a:pt x="54704" y="50666"/>
                    <a:pt x="83975" y="46949"/>
                  </a:cubicBezTo>
                  <a:cubicBezTo>
                    <a:pt x="631920" y="-22632"/>
                    <a:pt x="517773" y="-5423"/>
                    <a:pt x="1045028" y="37619"/>
                  </a:cubicBezTo>
                  <a:cubicBezTo>
                    <a:pt x="1088571" y="71831"/>
                    <a:pt x="1128260" y="111620"/>
                    <a:pt x="1175657" y="140256"/>
                  </a:cubicBezTo>
                  <a:cubicBezTo>
                    <a:pt x="1524645" y="351103"/>
                    <a:pt x="1447943" y="267980"/>
                    <a:pt x="1800808" y="448166"/>
                  </a:cubicBezTo>
                  <a:cubicBezTo>
                    <a:pt x="1846909" y="471707"/>
                    <a:pt x="1888746" y="502867"/>
                    <a:pt x="1931437" y="532141"/>
                  </a:cubicBezTo>
                  <a:cubicBezTo>
                    <a:pt x="1997634" y="577533"/>
                    <a:pt x="2053247" y="641328"/>
                    <a:pt x="2127379" y="672100"/>
                  </a:cubicBezTo>
                  <a:cubicBezTo>
                    <a:pt x="2221475" y="711159"/>
                    <a:pt x="2325576" y="720015"/>
                    <a:pt x="2425959" y="737415"/>
                  </a:cubicBezTo>
                  <a:cubicBezTo>
                    <a:pt x="2559009" y="760477"/>
                    <a:pt x="2693590" y="773664"/>
                    <a:pt x="2827175" y="793398"/>
                  </a:cubicBezTo>
                  <a:lnTo>
                    <a:pt x="2992259" y="818231"/>
                  </a:ln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AU"/>
            </a:p>
          </p:txBody>
        </p:sp>
        <p:sp>
          <p:nvSpPr>
            <p:cNvPr id="5" name="Freeform: Shape 4">
              <a:extLst>
                <a:ext uri="{FF2B5EF4-FFF2-40B4-BE49-F238E27FC236}">
                  <a16:creationId xmlns:a16="http://schemas.microsoft.com/office/drawing/2014/main" id="{4C95EF3B-6444-4477-841C-025A1D59D6A1}"/>
                </a:ext>
              </a:extLst>
            </p:cNvPr>
            <p:cNvSpPr/>
            <p:nvPr/>
          </p:nvSpPr>
          <p:spPr>
            <a:xfrm>
              <a:off x="5738325" y="3890566"/>
              <a:ext cx="3118465" cy="839663"/>
            </a:xfrm>
            <a:custGeom>
              <a:avLst/>
              <a:gdLst>
                <a:gd name="connsiteX0" fmla="*/ 0 w 4534677"/>
                <a:gd name="connsiteY0" fmla="*/ 74941 h 2071692"/>
                <a:gd name="connsiteX1" fmla="*/ 83975 w 4534677"/>
                <a:gd name="connsiteY1" fmla="*/ 46949 h 2071692"/>
                <a:gd name="connsiteX2" fmla="*/ 1045028 w 4534677"/>
                <a:gd name="connsiteY2" fmla="*/ 37619 h 2071692"/>
                <a:gd name="connsiteX3" fmla="*/ 1175657 w 4534677"/>
                <a:gd name="connsiteY3" fmla="*/ 140256 h 2071692"/>
                <a:gd name="connsiteX4" fmla="*/ 1800808 w 4534677"/>
                <a:gd name="connsiteY4" fmla="*/ 448166 h 2071692"/>
                <a:gd name="connsiteX5" fmla="*/ 1931437 w 4534677"/>
                <a:gd name="connsiteY5" fmla="*/ 532141 h 2071692"/>
                <a:gd name="connsiteX6" fmla="*/ 2127379 w 4534677"/>
                <a:gd name="connsiteY6" fmla="*/ 672100 h 2071692"/>
                <a:gd name="connsiteX7" fmla="*/ 2425959 w 4534677"/>
                <a:gd name="connsiteY7" fmla="*/ 737415 h 2071692"/>
                <a:gd name="connsiteX8" fmla="*/ 2827175 w 4534677"/>
                <a:gd name="connsiteY8" fmla="*/ 793398 h 2071692"/>
                <a:gd name="connsiteX9" fmla="*/ 3247053 w 4534677"/>
                <a:gd name="connsiteY9" fmla="*/ 858713 h 2071692"/>
                <a:gd name="connsiteX10" fmla="*/ 3424334 w 4534677"/>
                <a:gd name="connsiteY10" fmla="*/ 970680 h 2071692"/>
                <a:gd name="connsiteX11" fmla="*/ 3470988 w 4534677"/>
                <a:gd name="connsiteY11" fmla="*/ 1334574 h 2071692"/>
                <a:gd name="connsiteX12" fmla="*/ 3704253 w 4534677"/>
                <a:gd name="connsiteY12" fmla="*/ 1670476 h 2071692"/>
                <a:gd name="connsiteX13" fmla="*/ 4264090 w 4534677"/>
                <a:gd name="connsiteY13" fmla="*/ 1997047 h 2071692"/>
                <a:gd name="connsiteX14" fmla="*/ 4441371 w 4534677"/>
                <a:gd name="connsiteY14" fmla="*/ 2043700 h 2071692"/>
                <a:gd name="connsiteX15" fmla="*/ 4534677 w 4534677"/>
                <a:gd name="connsiteY15" fmla="*/ 2071692 h 2071692"/>
                <a:gd name="connsiteX0" fmla="*/ 0 w 4441371"/>
                <a:gd name="connsiteY0" fmla="*/ 74941 h 2043700"/>
                <a:gd name="connsiteX1" fmla="*/ 83975 w 4441371"/>
                <a:gd name="connsiteY1" fmla="*/ 46949 h 2043700"/>
                <a:gd name="connsiteX2" fmla="*/ 1045028 w 4441371"/>
                <a:gd name="connsiteY2" fmla="*/ 37619 h 2043700"/>
                <a:gd name="connsiteX3" fmla="*/ 1175657 w 4441371"/>
                <a:gd name="connsiteY3" fmla="*/ 140256 h 2043700"/>
                <a:gd name="connsiteX4" fmla="*/ 1800808 w 4441371"/>
                <a:gd name="connsiteY4" fmla="*/ 448166 h 2043700"/>
                <a:gd name="connsiteX5" fmla="*/ 1931437 w 4441371"/>
                <a:gd name="connsiteY5" fmla="*/ 532141 h 2043700"/>
                <a:gd name="connsiteX6" fmla="*/ 2127379 w 4441371"/>
                <a:gd name="connsiteY6" fmla="*/ 672100 h 2043700"/>
                <a:gd name="connsiteX7" fmla="*/ 2425959 w 4441371"/>
                <a:gd name="connsiteY7" fmla="*/ 737415 h 2043700"/>
                <a:gd name="connsiteX8" fmla="*/ 2827175 w 4441371"/>
                <a:gd name="connsiteY8" fmla="*/ 793398 h 2043700"/>
                <a:gd name="connsiteX9" fmla="*/ 3247053 w 4441371"/>
                <a:gd name="connsiteY9" fmla="*/ 858713 h 2043700"/>
                <a:gd name="connsiteX10" fmla="*/ 3424334 w 4441371"/>
                <a:gd name="connsiteY10" fmla="*/ 970680 h 2043700"/>
                <a:gd name="connsiteX11" fmla="*/ 3470988 w 4441371"/>
                <a:gd name="connsiteY11" fmla="*/ 1334574 h 2043700"/>
                <a:gd name="connsiteX12" fmla="*/ 3704253 w 4441371"/>
                <a:gd name="connsiteY12" fmla="*/ 1670476 h 2043700"/>
                <a:gd name="connsiteX13" fmla="*/ 4264090 w 4441371"/>
                <a:gd name="connsiteY13" fmla="*/ 1997047 h 2043700"/>
                <a:gd name="connsiteX14" fmla="*/ 4441371 w 4441371"/>
                <a:gd name="connsiteY14" fmla="*/ 2043700 h 2043700"/>
                <a:gd name="connsiteX0" fmla="*/ 0 w 4264090"/>
                <a:gd name="connsiteY0" fmla="*/ 74941 h 1997047"/>
                <a:gd name="connsiteX1" fmla="*/ 83975 w 4264090"/>
                <a:gd name="connsiteY1" fmla="*/ 46949 h 1997047"/>
                <a:gd name="connsiteX2" fmla="*/ 1045028 w 4264090"/>
                <a:gd name="connsiteY2" fmla="*/ 37619 h 1997047"/>
                <a:gd name="connsiteX3" fmla="*/ 1175657 w 4264090"/>
                <a:gd name="connsiteY3" fmla="*/ 140256 h 1997047"/>
                <a:gd name="connsiteX4" fmla="*/ 1800808 w 4264090"/>
                <a:gd name="connsiteY4" fmla="*/ 448166 h 1997047"/>
                <a:gd name="connsiteX5" fmla="*/ 1931437 w 4264090"/>
                <a:gd name="connsiteY5" fmla="*/ 532141 h 1997047"/>
                <a:gd name="connsiteX6" fmla="*/ 2127379 w 4264090"/>
                <a:gd name="connsiteY6" fmla="*/ 672100 h 1997047"/>
                <a:gd name="connsiteX7" fmla="*/ 2425959 w 4264090"/>
                <a:gd name="connsiteY7" fmla="*/ 737415 h 1997047"/>
                <a:gd name="connsiteX8" fmla="*/ 2827175 w 4264090"/>
                <a:gd name="connsiteY8" fmla="*/ 793398 h 1997047"/>
                <a:gd name="connsiteX9" fmla="*/ 3247053 w 4264090"/>
                <a:gd name="connsiteY9" fmla="*/ 858713 h 1997047"/>
                <a:gd name="connsiteX10" fmla="*/ 3424334 w 4264090"/>
                <a:gd name="connsiteY10" fmla="*/ 970680 h 1997047"/>
                <a:gd name="connsiteX11" fmla="*/ 3470988 w 4264090"/>
                <a:gd name="connsiteY11" fmla="*/ 1334574 h 1997047"/>
                <a:gd name="connsiteX12" fmla="*/ 3704253 w 4264090"/>
                <a:gd name="connsiteY12" fmla="*/ 1670476 h 1997047"/>
                <a:gd name="connsiteX13" fmla="*/ 4264090 w 4264090"/>
                <a:gd name="connsiteY13" fmla="*/ 1997047 h 1997047"/>
                <a:gd name="connsiteX0" fmla="*/ 0 w 3704253"/>
                <a:gd name="connsiteY0" fmla="*/ 74941 h 1670476"/>
                <a:gd name="connsiteX1" fmla="*/ 83975 w 3704253"/>
                <a:gd name="connsiteY1" fmla="*/ 46949 h 1670476"/>
                <a:gd name="connsiteX2" fmla="*/ 1045028 w 3704253"/>
                <a:gd name="connsiteY2" fmla="*/ 37619 h 1670476"/>
                <a:gd name="connsiteX3" fmla="*/ 1175657 w 3704253"/>
                <a:gd name="connsiteY3" fmla="*/ 140256 h 1670476"/>
                <a:gd name="connsiteX4" fmla="*/ 1800808 w 3704253"/>
                <a:gd name="connsiteY4" fmla="*/ 448166 h 1670476"/>
                <a:gd name="connsiteX5" fmla="*/ 1931437 w 3704253"/>
                <a:gd name="connsiteY5" fmla="*/ 532141 h 1670476"/>
                <a:gd name="connsiteX6" fmla="*/ 2127379 w 3704253"/>
                <a:gd name="connsiteY6" fmla="*/ 672100 h 1670476"/>
                <a:gd name="connsiteX7" fmla="*/ 2425959 w 3704253"/>
                <a:gd name="connsiteY7" fmla="*/ 737415 h 1670476"/>
                <a:gd name="connsiteX8" fmla="*/ 2827175 w 3704253"/>
                <a:gd name="connsiteY8" fmla="*/ 793398 h 1670476"/>
                <a:gd name="connsiteX9" fmla="*/ 3247053 w 3704253"/>
                <a:gd name="connsiteY9" fmla="*/ 858713 h 1670476"/>
                <a:gd name="connsiteX10" fmla="*/ 3424334 w 3704253"/>
                <a:gd name="connsiteY10" fmla="*/ 970680 h 1670476"/>
                <a:gd name="connsiteX11" fmla="*/ 3470988 w 3704253"/>
                <a:gd name="connsiteY11" fmla="*/ 1334574 h 1670476"/>
                <a:gd name="connsiteX12" fmla="*/ 3704253 w 3704253"/>
                <a:gd name="connsiteY12" fmla="*/ 1670476 h 1670476"/>
                <a:gd name="connsiteX0" fmla="*/ 0 w 3470988"/>
                <a:gd name="connsiteY0" fmla="*/ 74941 h 1334574"/>
                <a:gd name="connsiteX1" fmla="*/ 83975 w 3470988"/>
                <a:gd name="connsiteY1" fmla="*/ 46949 h 1334574"/>
                <a:gd name="connsiteX2" fmla="*/ 1045028 w 3470988"/>
                <a:gd name="connsiteY2" fmla="*/ 37619 h 1334574"/>
                <a:gd name="connsiteX3" fmla="*/ 1175657 w 3470988"/>
                <a:gd name="connsiteY3" fmla="*/ 140256 h 1334574"/>
                <a:gd name="connsiteX4" fmla="*/ 1800808 w 3470988"/>
                <a:gd name="connsiteY4" fmla="*/ 448166 h 1334574"/>
                <a:gd name="connsiteX5" fmla="*/ 1931437 w 3470988"/>
                <a:gd name="connsiteY5" fmla="*/ 532141 h 1334574"/>
                <a:gd name="connsiteX6" fmla="*/ 2127379 w 3470988"/>
                <a:gd name="connsiteY6" fmla="*/ 672100 h 1334574"/>
                <a:gd name="connsiteX7" fmla="*/ 2425959 w 3470988"/>
                <a:gd name="connsiteY7" fmla="*/ 737415 h 1334574"/>
                <a:gd name="connsiteX8" fmla="*/ 2827175 w 3470988"/>
                <a:gd name="connsiteY8" fmla="*/ 793398 h 1334574"/>
                <a:gd name="connsiteX9" fmla="*/ 3247053 w 3470988"/>
                <a:gd name="connsiteY9" fmla="*/ 858713 h 1334574"/>
                <a:gd name="connsiteX10" fmla="*/ 3424334 w 3470988"/>
                <a:gd name="connsiteY10" fmla="*/ 970680 h 1334574"/>
                <a:gd name="connsiteX11" fmla="*/ 3470988 w 3470988"/>
                <a:gd name="connsiteY11" fmla="*/ 1334574 h 1334574"/>
                <a:gd name="connsiteX0" fmla="*/ 0 w 3424334"/>
                <a:gd name="connsiteY0" fmla="*/ 74941 h 970680"/>
                <a:gd name="connsiteX1" fmla="*/ 83975 w 3424334"/>
                <a:gd name="connsiteY1" fmla="*/ 46949 h 970680"/>
                <a:gd name="connsiteX2" fmla="*/ 1045028 w 3424334"/>
                <a:gd name="connsiteY2" fmla="*/ 37619 h 970680"/>
                <a:gd name="connsiteX3" fmla="*/ 1175657 w 3424334"/>
                <a:gd name="connsiteY3" fmla="*/ 140256 h 970680"/>
                <a:gd name="connsiteX4" fmla="*/ 1800808 w 3424334"/>
                <a:gd name="connsiteY4" fmla="*/ 448166 h 970680"/>
                <a:gd name="connsiteX5" fmla="*/ 1931437 w 3424334"/>
                <a:gd name="connsiteY5" fmla="*/ 532141 h 970680"/>
                <a:gd name="connsiteX6" fmla="*/ 2127379 w 3424334"/>
                <a:gd name="connsiteY6" fmla="*/ 672100 h 970680"/>
                <a:gd name="connsiteX7" fmla="*/ 2425959 w 3424334"/>
                <a:gd name="connsiteY7" fmla="*/ 737415 h 970680"/>
                <a:gd name="connsiteX8" fmla="*/ 2827175 w 3424334"/>
                <a:gd name="connsiteY8" fmla="*/ 793398 h 970680"/>
                <a:gd name="connsiteX9" fmla="*/ 3247053 w 3424334"/>
                <a:gd name="connsiteY9" fmla="*/ 858713 h 970680"/>
                <a:gd name="connsiteX10" fmla="*/ 3424334 w 3424334"/>
                <a:gd name="connsiteY10" fmla="*/ 970680 h 970680"/>
                <a:gd name="connsiteX0" fmla="*/ 0 w 3424334"/>
                <a:gd name="connsiteY0" fmla="*/ 74941 h 970680"/>
                <a:gd name="connsiteX1" fmla="*/ 83975 w 3424334"/>
                <a:gd name="connsiteY1" fmla="*/ 46949 h 970680"/>
                <a:gd name="connsiteX2" fmla="*/ 1045028 w 3424334"/>
                <a:gd name="connsiteY2" fmla="*/ 37619 h 970680"/>
                <a:gd name="connsiteX3" fmla="*/ 1175657 w 3424334"/>
                <a:gd name="connsiteY3" fmla="*/ 140256 h 970680"/>
                <a:gd name="connsiteX4" fmla="*/ 1800808 w 3424334"/>
                <a:gd name="connsiteY4" fmla="*/ 448166 h 970680"/>
                <a:gd name="connsiteX5" fmla="*/ 1931437 w 3424334"/>
                <a:gd name="connsiteY5" fmla="*/ 532141 h 970680"/>
                <a:gd name="connsiteX6" fmla="*/ 2127379 w 3424334"/>
                <a:gd name="connsiteY6" fmla="*/ 672100 h 970680"/>
                <a:gd name="connsiteX7" fmla="*/ 2425959 w 3424334"/>
                <a:gd name="connsiteY7" fmla="*/ 737415 h 970680"/>
                <a:gd name="connsiteX8" fmla="*/ 2827175 w 3424334"/>
                <a:gd name="connsiteY8" fmla="*/ 793398 h 970680"/>
                <a:gd name="connsiteX9" fmla="*/ 3247053 w 3424334"/>
                <a:gd name="connsiteY9" fmla="*/ 858713 h 970680"/>
                <a:gd name="connsiteX10" fmla="*/ 3424334 w 3424334"/>
                <a:gd name="connsiteY10" fmla="*/ 970680 h 970680"/>
                <a:gd name="connsiteX0" fmla="*/ 0 w 3390997"/>
                <a:gd name="connsiteY0" fmla="*/ 74941 h 939724"/>
                <a:gd name="connsiteX1" fmla="*/ 83975 w 3390997"/>
                <a:gd name="connsiteY1" fmla="*/ 46949 h 939724"/>
                <a:gd name="connsiteX2" fmla="*/ 1045028 w 3390997"/>
                <a:gd name="connsiteY2" fmla="*/ 37619 h 939724"/>
                <a:gd name="connsiteX3" fmla="*/ 1175657 w 3390997"/>
                <a:gd name="connsiteY3" fmla="*/ 140256 h 939724"/>
                <a:gd name="connsiteX4" fmla="*/ 1800808 w 3390997"/>
                <a:gd name="connsiteY4" fmla="*/ 448166 h 939724"/>
                <a:gd name="connsiteX5" fmla="*/ 1931437 w 3390997"/>
                <a:gd name="connsiteY5" fmla="*/ 532141 h 939724"/>
                <a:gd name="connsiteX6" fmla="*/ 2127379 w 3390997"/>
                <a:gd name="connsiteY6" fmla="*/ 672100 h 939724"/>
                <a:gd name="connsiteX7" fmla="*/ 2425959 w 3390997"/>
                <a:gd name="connsiteY7" fmla="*/ 737415 h 939724"/>
                <a:gd name="connsiteX8" fmla="*/ 2827175 w 3390997"/>
                <a:gd name="connsiteY8" fmla="*/ 793398 h 939724"/>
                <a:gd name="connsiteX9" fmla="*/ 3247053 w 3390997"/>
                <a:gd name="connsiteY9" fmla="*/ 858713 h 939724"/>
                <a:gd name="connsiteX10" fmla="*/ 3390997 w 3390997"/>
                <a:gd name="connsiteY10" fmla="*/ 939724 h 939724"/>
                <a:gd name="connsiteX0" fmla="*/ 0 w 3247053"/>
                <a:gd name="connsiteY0" fmla="*/ 74941 h 858713"/>
                <a:gd name="connsiteX1" fmla="*/ 83975 w 3247053"/>
                <a:gd name="connsiteY1" fmla="*/ 46949 h 858713"/>
                <a:gd name="connsiteX2" fmla="*/ 1045028 w 3247053"/>
                <a:gd name="connsiteY2" fmla="*/ 37619 h 858713"/>
                <a:gd name="connsiteX3" fmla="*/ 1175657 w 3247053"/>
                <a:gd name="connsiteY3" fmla="*/ 140256 h 858713"/>
                <a:gd name="connsiteX4" fmla="*/ 1800808 w 3247053"/>
                <a:gd name="connsiteY4" fmla="*/ 448166 h 858713"/>
                <a:gd name="connsiteX5" fmla="*/ 1931437 w 3247053"/>
                <a:gd name="connsiteY5" fmla="*/ 532141 h 858713"/>
                <a:gd name="connsiteX6" fmla="*/ 2127379 w 3247053"/>
                <a:gd name="connsiteY6" fmla="*/ 672100 h 858713"/>
                <a:gd name="connsiteX7" fmla="*/ 2425959 w 3247053"/>
                <a:gd name="connsiteY7" fmla="*/ 737415 h 858713"/>
                <a:gd name="connsiteX8" fmla="*/ 2827175 w 3247053"/>
                <a:gd name="connsiteY8" fmla="*/ 793398 h 858713"/>
                <a:gd name="connsiteX9" fmla="*/ 3247053 w 3247053"/>
                <a:gd name="connsiteY9" fmla="*/ 858713 h 858713"/>
                <a:gd name="connsiteX0" fmla="*/ 0 w 3118465"/>
                <a:gd name="connsiteY0" fmla="*/ 74941 h 839663"/>
                <a:gd name="connsiteX1" fmla="*/ 83975 w 3118465"/>
                <a:gd name="connsiteY1" fmla="*/ 46949 h 839663"/>
                <a:gd name="connsiteX2" fmla="*/ 1045028 w 3118465"/>
                <a:gd name="connsiteY2" fmla="*/ 37619 h 839663"/>
                <a:gd name="connsiteX3" fmla="*/ 1175657 w 3118465"/>
                <a:gd name="connsiteY3" fmla="*/ 140256 h 839663"/>
                <a:gd name="connsiteX4" fmla="*/ 1800808 w 3118465"/>
                <a:gd name="connsiteY4" fmla="*/ 448166 h 839663"/>
                <a:gd name="connsiteX5" fmla="*/ 1931437 w 3118465"/>
                <a:gd name="connsiteY5" fmla="*/ 532141 h 839663"/>
                <a:gd name="connsiteX6" fmla="*/ 2127379 w 3118465"/>
                <a:gd name="connsiteY6" fmla="*/ 672100 h 839663"/>
                <a:gd name="connsiteX7" fmla="*/ 2425959 w 3118465"/>
                <a:gd name="connsiteY7" fmla="*/ 737415 h 839663"/>
                <a:gd name="connsiteX8" fmla="*/ 2827175 w 3118465"/>
                <a:gd name="connsiteY8" fmla="*/ 793398 h 839663"/>
                <a:gd name="connsiteX9" fmla="*/ 3118465 w 3118465"/>
                <a:gd name="connsiteY9" fmla="*/ 839663 h 8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8465" h="839663">
                  <a:moveTo>
                    <a:pt x="0" y="74941"/>
                  </a:moveTo>
                  <a:cubicBezTo>
                    <a:pt x="27992" y="65610"/>
                    <a:pt x="54704" y="50666"/>
                    <a:pt x="83975" y="46949"/>
                  </a:cubicBezTo>
                  <a:cubicBezTo>
                    <a:pt x="631920" y="-22632"/>
                    <a:pt x="517773" y="-5423"/>
                    <a:pt x="1045028" y="37619"/>
                  </a:cubicBezTo>
                  <a:cubicBezTo>
                    <a:pt x="1088571" y="71831"/>
                    <a:pt x="1128260" y="111620"/>
                    <a:pt x="1175657" y="140256"/>
                  </a:cubicBezTo>
                  <a:cubicBezTo>
                    <a:pt x="1524645" y="351103"/>
                    <a:pt x="1447943" y="267980"/>
                    <a:pt x="1800808" y="448166"/>
                  </a:cubicBezTo>
                  <a:cubicBezTo>
                    <a:pt x="1846909" y="471707"/>
                    <a:pt x="1888746" y="502867"/>
                    <a:pt x="1931437" y="532141"/>
                  </a:cubicBezTo>
                  <a:cubicBezTo>
                    <a:pt x="1997634" y="577533"/>
                    <a:pt x="2053247" y="641328"/>
                    <a:pt x="2127379" y="672100"/>
                  </a:cubicBezTo>
                  <a:cubicBezTo>
                    <a:pt x="2221475" y="711159"/>
                    <a:pt x="2325576" y="720015"/>
                    <a:pt x="2425959" y="737415"/>
                  </a:cubicBezTo>
                  <a:cubicBezTo>
                    <a:pt x="2559009" y="760477"/>
                    <a:pt x="2693590" y="773664"/>
                    <a:pt x="2827175" y="793398"/>
                  </a:cubicBezTo>
                  <a:lnTo>
                    <a:pt x="3118465" y="839663"/>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6" name="Freeform: Shape 5">
              <a:extLst>
                <a:ext uri="{FF2B5EF4-FFF2-40B4-BE49-F238E27FC236}">
                  <a16:creationId xmlns:a16="http://schemas.microsoft.com/office/drawing/2014/main" id="{DD694D92-9186-4811-B9C5-8E73148B124A}"/>
                </a:ext>
              </a:extLst>
            </p:cNvPr>
            <p:cNvSpPr/>
            <p:nvPr/>
          </p:nvSpPr>
          <p:spPr>
            <a:xfrm>
              <a:off x="5458407" y="4282451"/>
              <a:ext cx="3362422" cy="913530"/>
            </a:xfrm>
            <a:custGeom>
              <a:avLst/>
              <a:gdLst>
                <a:gd name="connsiteX0" fmla="*/ 0 w 4534677"/>
                <a:gd name="connsiteY0" fmla="*/ 74941 h 2071692"/>
                <a:gd name="connsiteX1" fmla="*/ 83975 w 4534677"/>
                <a:gd name="connsiteY1" fmla="*/ 46949 h 2071692"/>
                <a:gd name="connsiteX2" fmla="*/ 1045028 w 4534677"/>
                <a:gd name="connsiteY2" fmla="*/ 37619 h 2071692"/>
                <a:gd name="connsiteX3" fmla="*/ 1175657 w 4534677"/>
                <a:gd name="connsiteY3" fmla="*/ 140256 h 2071692"/>
                <a:gd name="connsiteX4" fmla="*/ 1800808 w 4534677"/>
                <a:gd name="connsiteY4" fmla="*/ 448166 h 2071692"/>
                <a:gd name="connsiteX5" fmla="*/ 1931437 w 4534677"/>
                <a:gd name="connsiteY5" fmla="*/ 532141 h 2071692"/>
                <a:gd name="connsiteX6" fmla="*/ 2127379 w 4534677"/>
                <a:gd name="connsiteY6" fmla="*/ 672100 h 2071692"/>
                <a:gd name="connsiteX7" fmla="*/ 2425959 w 4534677"/>
                <a:gd name="connsiteY7" fmla="*/ 737415 h 2071692"/>
                <a:gd name="connsiteX8" fmla="*/ 2827175 w 4534677"/>
                <a:gd name="connsiteY8" fmla="*/ 793398 h 2071692"/>
                <a:gd name="connsiteX9" fmla="*/ 3247053 w 4534677"/>
                <a:gd name="connsiteY9" fmla="*/ 858713 h 2071692"/>
                <a:gd name="connsiteX10" fmla="*/ 3424334 w 4534677"/>
                <a:gd name="connsiteY10" fmla="*/ 970680 h 2071692"/>
                <a:gd name="connsiteX11" fmla="*/ 3470988 w 4534677"/>
                <a:gd name="connsiteY11" fmla="*/ 1334574 h 2071692"/>
                <a:gd name="connsiteX12" fmla="*/ 3704253 w 4534677"/>
                <a:gd name="connsiteY12" fmla="*/ 1670476 h 2071692"/>
                <a:gd name="connsiteX13" fmla="*/ 4264090 w 4534677"/>
                <a:gd name="connsiteY13" fmla="*/ 1997047 h 2071692"/>
                <a:gd name="connsiteX14" fmla="*/ 4441371 w 4534677"/>
                <a:gd name="connsiteY14" fmla="*/ 2043700 h 2071692"/>
                <a:gd name="connsiteX15" fmla="*/ 4534677 w 4534677"/>
                <a:gd name="connsiteY15" fmla="*/ 2071692 h 2071692"/>
                <a:gd name="connsiteX0" fmla="*/ 0 w 4441371"/>
                <a:gd name="connsiteY0" fmla="*/ 74941 h 2043700"/>
                <a:gd name="connsiteX1" fmla="*/ 83975 w 4441371"/>
                <a:gd name="connsiteY1" fmla="*/ 46949 h 2043700"/>
                <a:gd name="connsiteX2" fmla="*/ 1045028 w 4441371"/>
                <a:gd name="connsiteY2" fmla="*/ 37619 h 2043700"/>
                <a:gd name="connsiteX3" fmla="*/ 1175657 w 4441371"/>
                <a:gd name="connsiteY3" fmla="*/ 140256 h 2043700"/>
                <a:gd name="connsiteX4" fmla="*/ 1800808 w 4441371"/>
                <a:gd name="connsiteY4" fmla="*/ 448166 h 2043700"/>
                <a:gd name="connsiteX5" fmla="*/ 1931437 w 4441371"/>
                <a:gd name="connsiteY5" fmla="*/ 532141 h 2043700"/>
                <a:gd name="connsiteX6" fmla="*/ 2127379 w 4441371"/>
                <a:gd name="connsiteY6" fmla="*/ 672100 h 2043700"/>
                <a:gd name="connsiteX7" fmla="*/ 2425959 w 4441371"/>
                <a:gd name="connsiteY7" fmla="*/ 737415 h 2043700"/>
                <a:gd name="connsiteX8" fmla="*/ 2827175 w 4441371"/>
                <a:gd name="connsiteY8" fmla="*/ 793398 h 2043700"/>
                <a:gd name="connsiteX9" fmla="*/ 3247053 w 4441371"/>
                <a:gd name="connsiteY9" fmla="*/ 858713 h 2043700"/>
                <a:gd name="connsiteX10" fmla="*/ 3424334 w 4441371"/>
                <a:gd name="connsiteY10" fmla="*/ 970680 h 2043700"/>
                <a:gd name="connsiteX11" fmla="*/ 3470988 w 4441371"/>
                <a:gd name="connsiteY11" fmla="*/ 1334574 h 2043700"/>
                <a:gd name="connsiteX12" fmla="*/ 3704253 w 4441371"/>
                <a:gd name="connsiteY12" fmla="*/ 1670476 h 2043700"/>
                <a:gd name="connsiteX13" fmla="*/ 4264090 w 4441371"/>
                <a:gd name="connsiteY13" fmla="*/ 1997047 h 2043700"/>
                <a:gd name="connsiteX14" fmla="*/ 4441371 w 4441371"/>
                <a:gd name="connsiteY14" fmla="*/ 2043700 h 2043700"/>
                <a:gd name="connsiteX0" fmla="*/ 0 w 4264090"/>
                <a:gd name="connsiteY0" fmla="*/ 74941 h 1997047"/>
                <a:gd name="connsiteX1" fmla="*/ 83975 w 4264090"/>
                <a:gd name="connsiteY1" fmla="*/ 46949 h 1997047"/>
                <a:gd name="connsiteX2" fmla="*/ 1045028 w 4264090"/>
                <a:gd name="connsiteY2" fmla="*/ 37619 h 1997047"/>
                <a:gd name="connsiteX3" fmla="*/ 1175657 w 4264090"/>
                <a:gd name="connsiteY3" fmla="*/ 140256 h 1997047"/>
                <a:gd name="connsiteX4" fmla="*/ 1800808 w 4264090"/>
                <a:gd name="connsiteY4" fmla="*/ 448166 h 1997047"/>
                <a:gd name="connsiteX5" fmla="*/ 1931437 w 4264090"/>
                <a:gd name="connsiteY5" fmla="*/ 532141 h 1997047"/>
                <a:gd name="connsiteX6" fmla="*/ 2127379 w 4264090"/>
                <a:gd name="connsiteY6" fmla="*/ 672100 h 1997047"/>
                <a:gd name="connsiteX7" fmla="*/ 2425959 w 4264090"/>
                <a:gd name="connsiteY7" fmla="*/ 737415 h 1997047"/>
                <a:gd name="connsiteX8" fmla="*/ 2827175 w 4264090"/>
                <a:gd name="connsiteY8" fmla="*/ 793398 h 1997047"/>
                <a:gd name="connsiteX9" fmla="*/ 3247053 w 4264090"/>
                <a:gd name="connsiteY9" fmla="*/ 858713 h 1997047"/>
                <a:gd name="connsiteX10" fmla="*/ 3424334 w 4264090"/>
                <a:gd name="connsiteY10" fmla="*/ 970680 h 1997047"/>
                <a:gd name="connsiteX11" fmla="*/ 3470988 w 4264090"/>
                <a:gd name="connsiteY11" fmla="*/ 1334574 h 1997047"/>
                <a:gd name="connsiteX12" fmla="*/ 3704253 w 4264090"/>
                <a:gd name="connsiteY12" fmla="*/ 1670476 h 1997047"/>
                <a:gd name="connsiteX13" fmla="*/ 4264090 w 4264090"/>
                <a:gd name="connsiteY13" fmla="*/ 1997047 h 1997047"/>
                <a:gd name="connsiteX0" fmla="*/ 0 w 3704253"/>
                <a:gd name="connsiteY0" fmla="*/ 74941 h 1670476"/>
                <a:gd name="connsiteX1" fmla="*/ 83975 w 3704253"/>
                <a:gd name="connsiteY1" fmla="*/ 46949 h 1670476"/>
                <a:gd name="connsiteX2" fmla="*/ 1045028 w 3704253"/>
                <a:gd name="connsiteY2" fmla="*/ 37619 h 1670476"/>
                <a:gd name="connsiteX3" fmla="*/ 1175657 w 3704253"/>
                <a:gd name="connsiteY3" fmla="*/ 140256 h 1670476"/>
                <a:gd name="connsiteX4" fmla="*/ 1800808 w 3704253"/>
                <a:gd name="connsiteY4" fmla="*/ 448166 h 1670476"/>
                <a:gd name="connsiteX5" fmla="*/ 1931437 w 3704253"/>
                <a:gd name="connsiteY5" fmla="*/ 532141 h 1670476"/>
                <a:gd name="connsiteX6" fmla="*/ 2127379 w 3704253"/>
                <a:gd name="connsiteY6" fmla="*/ 672100 h 1670476"/>
                <a:gd name="connsiteX7" fmla="*/ 2425959 w 3704253"/>
                <a:gd name="connsiteY7" fmla="*/ 737415 h 1670476"/>
                <a:gd name="connsiteX8" fmla="*/ 2827175 w 3704253"/>
                <a:gd name="connsiteY8" fmla="*/ 793398 h 1670476"/>
                <a:gd name="connsiteX9" fmla="*/ 3247053 w 3704253"/>
                <a:gd name="connsiteY9" fmla="*/ 858713 h 1670476"/>
                <a:gd name="connsiteX10" fmla="*/ 3424334 w 3704253"/>
                <a:gd name="connsiteY10" fmla="*/ 970680 h 1670476"/>
                <a:gd name="connsiteX11" fmla="*/ 3470988 w 3704253"/>
                <a:gd name="connsiteY11" fmla="*/ 1334574 h 1670476"/>
                <a:gd name="connsiteX12" fmla="*/ 3704253 w 3704253"/>
                <a:gd name="connsiteY12" fmla="*/ 1670476 h 1670476"/>
                <a:gd name="connsiteX0" fmla="*/ 0 w 3470988"/>
                <a:gd name="connsiteY0" fmla="*/ 74941 h 1334574"/>
                <a:gd name="connsiteX1" fmla="*/ 83975 w 3470988"/>
                <a:gd name="connsiteY1" fmla="*/ 46949 h 1334574"/>
                <a:gd name="connsiteX2" fmla="*/ 1045028 w 3470988"/>
                <a:gd name="connsiteY2" fmla="*/ 37619 h 1334574"/>
                <a:gd name="connsiteX3" fmla="*/ 1175657 w 3470988"/>
                <a:gd name="connsiteY3" fmla="*/ 140256 h 1334574"/>
                <a:gd name="connsiteX4" fmla="*/ 1800808 w 3470988"/>
                <a:gd name="connsiteY4" fmla="*/ 448166 h 1334574"/>
                <a:gd name="connsiteX5" fmla="*/ 1931437 w 3470988"/>
                <a:gd name="connsiteY5" fmla="*/ 532141 h 1334574"/>
                <a:gd name="connsiteX6" fmla="*/ 2127379 w 3470988"/>
                <a:gd name="connsiteY6" fmla="*/ 672100 h 1334574"/>
                <a:gd name="connsiteX7" fmla="*/ 2425959 w 3470988"/>
                <a:gd name="connsiteY7" fmla="*/ 737415 h 1334574"/>
                <a:gd name="connsiteX8" fmla="*/ 2827175 w 3470988"/>
                <a:gd name="connsiteY8" fmla="*/ 793398 h 1334574"/>
                <a:gd name="connsiteX9" fmla="*/ 3247053 w 3470988"/>
                <a:gd name="connsiteY9" fmla="*/ 858713 h 1334574"/>
                <a:gd name="connsiteX10" fmla="*/ 3424334 w 3470988"/>
                <a:gd name="connsiteY10" fmla="*/ 970680 h 1334574"/>
                <a:gd name="connsiteX11" fmla="*/ 3470988 w 3470988"/>
                <a:gd name="connsiteY11" fmla="*/ 1334574 h 1334574"/>
                <a:gd name="connsiteX0" fmla="*/ 0 w 3424334"/>
                <a:gd name="connsiteY0" fmla="*/ 74941 h 970680"/>
                <a:gd name="connsiteX1" fmla="*/ 83975 w 3424334"/>
                <a:gd name="connsiteY1" fmla="*/ 46949 h 970680"/>
                <a:gd name="connsiteX2" fmla="*/ 1045028 w 3424334"/>
                <a:gd name="connsiteY2" fmla="*/ 37619 h 970680"/>
                <a:gd name="connsiteX3" fmla="*/ 1175657 w 3424334"/>
                <a:gd name="connsiteY3" fmla="*/ 140256 h 970680"/>
                <a:gd name="connsiteX4" fmla="*/ 1800808 w 3424334"/>
                <a:gd name="connsiteY4" fmla="*/ 448166 h 970680"/>
                <a:gd name="connsiteX5" fmla="*/ 1931437 w 3424334"/>
                <a:gd name="connsiteY5" fmla="*/ 532141 h 970680"/>
                <a:gd name="connsiteX6" fmla="*/ 2127379 w 3424334"/>
                <a:gd name="connsiteY6" fmla="*/ 672100 h 970680"/>
                <a:gd name="connsiteX7" fmla="*/ 2425959 w 3424334"/>
                <a:gd name="connsiteY7" fmla="*/ 737415 h 970680"/>
                <a:gd name="connsiteX8" fmla="*/ 2827175 w 3424334"/>
                <a:gd name="connsiteY8" fmla="*/ 793398 h 970680"/>
                <a:gd name="connsiteX9" fmla="*/ 3247053 w 3424334"/>
                <a:gd name="connsiteY9" fmla="*/ 858713 h 970680"/>
                <a:gd name="connsiteX10" fmla="*/ 3424334 w 3424334"/>
                <a:gd name="connsiteY10" fmla="*/ 970680 h 970680"/>
                <a:gd name="connsiteX0" fmla="*/ 0 w 3410047"/>
                <a:gd name="connsiteY0" fmla="*/ 74941 h 954011"/>
                <a:gd name="connsiteX1" fmla="*/ 83975 w 3410047"/>
                <a:gd name="connsiteY1" fmla="*/ 46949 h 954011"/>
                <a:gd name="connsiteX2" fmla="*/ 1045028 w 3410047"/>
                <a:gd name="connsiteY2" fmla="*/ 37619 h 954011"/>
                <a:gd name="connsiteX3" fmla="*/ 1175657 w 3410047"/>
                <a:gd name="connsiteY3" fmla="*/ 140256 h 954011"/>
                <a:gd name="connsiteX4" fmla="*/ 1800808 w 3410047"/>
                <a:gd name="connsiteY4" fmla="*/ 448166 h 954011"/>
                <a:gd name="connsiteX5" fmla="*/ 1931437 w 3410047"/>
                <a:gd name="connsiteY5" fmla="*/ 532141 h 954011"/>
                <a:gd name="connsiteX6" fmla="*/ 2127379 w 3410047"/>
                <a:gd name="connsiteY6" fmla="*/ 672100 h 954011"/>
                <a:gd name="connsiteX7" fmla="*/ 2425959 w 3410047"/>
                <a:gd name="connsiteY7" fmla="*/ 737415 h 954011"/>
                <a:gd name="connsiteX8" fmla="*/ 2827175 w 3410047"/>
                <a:gd name="connsiteY8" fmla="*/ 793398 h 954011"/>
                <a:gd name="connsiteX9" fmla="*/ 3247053 w 3410047"/>
                <a:gd name="connsiteY9" fmla="*/ 858713 h 954011"/>
                <a:gd name="connsiteX10" fmla="*/ 3410047 w 3410047"/>
                <a:gd name="connsiteY10" fmla="*/ 954011 h 954011"/>
                <a:gd name="connsiteX0" fmla="*/ 0 w 3362422"/>
                <a:gd name="connsiteY0" fmla="*/ 74941 h 913530"/>
                <a:gd name="connsiteX1" fmla="*/ 83975 w 3362422"/>
                <a:gd name="connsiteY1" fmla="*/ 46949 h 913530"/>
                <a:gd name="connsiteX2" fmla="*/ 1045028 w 3362422"/>
                <a:gd name="connsiteY2" fmla="*/ 37619 h 913530"/>
                <a:gd name="connsiteX3" fmla="*/ 1175657 w 3362422"/>
                <a:gd name="connsiteY3" fmla="*/ 140256 h 913530"/>
                <a:gd name="connsiteX4" fmla="*/ 1800808 w 3362422"/>
                <a:gd name="connsiteY4" fmla="*/ 448166 h 913530"/>
                <a:gd name="connsiteX5" fmla="*/ 1931437 w 3362422"/>
                <a:gd name="connsiteY5" fmla="*/ 532141 h 913530"/>
                <a:gd name="connsiteX6" fmla="*/ 2127379 w 3362422"/>
                <a:gd name="connsiteY6" fmla="*/ 672100 h 913530"/>
                <a:gd name="connsiteX7" fmla="*/ 2425959 w 3362422"/>
                <a:gd name="connsiteY7" fmla="*/ 737415 h 913530"/>
                <a:gd name="connsiteX8" fmla="*/ 2827175 w 3362422"/>
                <a:gd name="connsiteY8" fmla="*/ 793398 h 913530"/>
                <a:gd name="connsiteX9" fmla="*/ 3247053 w 3362422"/>
                <a:gd name="connsiteY9" fmla="*/ 858713 h 913530"/>
                <a:gd name="connsiteX10" fmla="*/ 3362422 w 3362422"/>
                <a:gd name="connsiteY10" fmla="*/ 913530 h 9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2422" h="913530">
                  <a:moveTo>
                    <a:pt x="0" y="74941"/>
                  </a:moveTo>
                  <a:cubicBezTo>
                    <a:pt x="27992" y="65610"/>
                    <a:pt x="54704" y="50666"/>
                    <a:pt x="83975" y="46949"/>
                  </a:cubicBezTo>
                  <a:cubicBezTo>
                    <a:pt x="631920" y="-22632"/>
                    <a:pt x="517773" y="-5423"/>
                    <a:pt x="1045028" y="37619"/>
                  </a:cubicBezTo>
                  <a:cubicBezTo>
                    <a:pt x="1088571" y="71831"/>
                    <a:pt x="1128260" y="111620"/>
                    <a:pt x="1175657" y="140256"/>
                  </a:cubicBezTo>
                  <a:cubicBezTo>
                    <a:pt x="1524645" y="351103"/>
                    <a:pt x="1447943" y="267980"/>
                    <a:pt x="1800808" y="448166"/>
                  </a:cubicBezTo>
                  <a:cubicBezTo>
                    <a:pt x="1846909" y="471707"/>
                    <a:pt x="1888746" y="502867"/>
                    <a:pt x="1931437" y="532141"/>
                  </a:cubicBezTo>
                  <a:cubicBezTo>
                    <a:pt x="1997634" y="577533"/>
                    <a:pt x="2053247" y="641328"/>
                    <a:pt x="2127379" y="672100"/>
                  </a:cubicBezTo>
                  <a:cubicBezTo>
                    <a:pt x="2221475" y="711159"/>
                    <a:pt x="2325576" y="720015"/>
                    <a:pt x="2425959" y="737415"/>
                  </a:cubicBezTo>
                  <a:cubicBezTo>
                    <a:pt x="2559009" y="760477"/>
                    <a:pt x="2693590" y="773664"/>
                    <a:pt x="2827175" y="793398"/>
                  </a:cubicBezTo>
                  <a:lnTo>
                    <a:pt x="3247053" y="858713"/>
                  </a:lnTo>
                  <a:cubicBezTo>
                    <a:pt x="3306147" y="896035"/>
                    <a:pt x="3318058" y="859522"/>
                    <a:pt x="3362422" y="913530"/>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AU"/>
            </a:p>
          </p:txBody>
        </p:sp>
        <p:sp>
          <p:nvSpPr>
            <p:cNvPr id="13" name="Freeform: Shape 12">
              <a:extLst>
                <a:ext uri="{FF2B5EF4-FFF2-40B4-BE49-F238E27FC236}">
                  <a16:creationId xmlns:a16="http://schemas.microsoft.com/office/drawing/2014/main" id="{046EA4A2-DB3F-4791-9719-670A68E92C32}"/>
                </a:ext>
              </a:extLst>
            </p:cNvPr>
            <p:cNvSpPr/>
            <p:nvPr/>
          </p:nvSpPr>
          <p:spPr>
            <a:xfrm>
              <a:off x="7809720" y="3788227"/>
              <a:ext cx="1106989" cy="335513"/>
            </a:xfrm>
            <a:custGeom>
              <a:avLst/>
              <a:gdLst>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1772817 w 3023119"/>
                <a:gd name="connsiteY9" fmla="*/ 550506 h 1418253"/>
                <a:gd name="connsiteX10" fmla="*/ 1894115 w 3023119"/>
                <a:gd name="connsiteY10" fmla="*/ 597159 h 1418253"/>
                <a:gd name="connsiteX11" fmla="*/ 2015413 w 3023119"/>
                <a:gd name="connsiteY11" fmla="*/ 662474 h 1418253"/>
                <a:gd name="connsiteX12" fmla="*/ 2099388 w 3023119"/>
                <a:gd name="connsiteY12" fmla="*/ 755780 h 1418253"/>
                <a:gd name="connsiteX13" fmla="*/ 2127380 w 3023119"/>
                <a:gd name="connsiteY13" fmla="*/ 802433 h 1418253"/>
                <a:gd name="connsiteX14" fmla="*/ 2295331 w 3023119"/>
                <a:gd name="connsiteY14" fmla="*/ 1166327 h 1418253"/>
                <a:gd name="connsiteX15" fmla="*/ 2360645 w 3023119"/>
                <a:gd name="connsiteY15" fmla="*/ 1250302 h 1418253"/>
                <a:gd name="connsiteX16" fmla="*/ 2528596 w 3023119"/>
                <a:gd name="connsiteY16" fmla="*/ 1315616 h 1418253"/>
                <a:gd name="connsiteX17" fmla="*/ 2892490 w 3023119"/>
                <a:gd name="connsiteY17" fmla="*/ 1390261 h 1418253"/>
                <a:gd name="connsiteX18" fmla="*/ 3023119 w 3023119"/>
                <a:gd name="connsiteY18" fmla="*/ 1418253 h 1418253"/>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1894115 w 3023119"/>
                <a:gd name="connsiteY9" fmla="*/ 597159 h 1418253"/>
                <a:gd name="connsiteX10" fmla="*/ 2015413 w 3023119"/>
                <a:gd name="connsiteY10" fmla="*/ 662474 h 1418253"/>
                <a:gd name="connsiteX11" fmla="*/ 2099388 w 3023119"/>
                <a:gd name="connsiteY11" fmla="*/ 755780 h 1418253"/>
                <a:gd name="connsiteX12" fmla="*/ 2127380 w 3023119"/>
                <a:gd name="connsiteY12" fmla="*/ 802433 h 1418253"/>
                <a:gd name="connsiteX13" fmla="*/ 2295331 w 3023119"/>
                <a:gd name="connsiteY13" fmla="*/ 1166327 h 1418253"/>
                <a:gd name="connsiteX14" fmla="*/ 2360645 w 3023119"/>
                <a:gd name="connsiteY14" fmla="*/ 1250302 h 1418253"/>
                <a:gd name="connsiteX15" fmla="*/ 2528596 w 3023119"/>
                <a:gd name="connsiteY15" fmla="*/ 1315616 h 1418253"/>
                <a:gd name="connsiteX16" fmla="*/ 2892490 w 3023119"/>
                <a:gd name="connsiteY16" fmla="*/ 1390261 h 1418253"/>
                <a:gd name="connsiteX17" fmla="*/ 3023119 w 3023119"/>
                <a:gd name="connsiteY17" fmla="*/ 1418253 h 1418253"/>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2015413 w 3023119"/>
                <a:gd name="connsiteY9" fmla="*/ 662474 h 1418253"/>
                <a:gd name="connsiteX10" fmla="*/ 2099388 w 3023119"/>
                <a:gd name="connsiteY10" fmla="*/ 755780 h 1418253"/>
                <a:gd name="connsiteX11" fmla="*/ 2127380 w 3023119"/>
                <a:gd name="connsiteY11" fmla="*/ 802433 h 1418253"/>
                <a:gd name="connsiteX12" fmla="*/ 2295331 w 3023119"/>
                <a:gd name="connsiteY12" fmla="*/ 1166327 h 1418253"/>
                <a:gd name="connsiteX13" fmla="*/ 2360645 w 3023119"/>
                <a:gd name="connsiteY13" fmla="*/ 1250302 h 1418253"/>
                <a:gd name="connsiteX14" fmla="*/ 2528596 w 3023119"/>
                <a:gd name="connsiteY14" fmla="*/ 1315616 h 1418253"/>
                <a:gd name="connsiteX15" fmla="*/ 2892490 w 3023119"/>
                <a:gd name="connsiteY15" fmla="*/ 1390261 h 1418253"/>
                <a:gd name="connsiteX16" fmla="*/ 3023119 w 3023119"/>
                <a:gd name="connsiteY16" fmla="*/ 1418253 h 1418253"/>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2099388 w 3023119"/>
                <a:gd name="connsiteY9" fmla="*/ 755780 h 1418253"/>
                <a:gd name="connsiteX10" fmla="*/ 2127380 w 3023119"/>
                <a:gd name="connsiteY10" fmla="*/ 802433 h 1418253"/>
                <a:gd name="connsiteX11" fmla="*/ 2295331 w 3023119"/>
                <a:gd name="connsiteY11" fmla="*/ 1166327 h 1418253"/>
                <a:gd name="connsiteX12" fmla="*/ 2360645 w 3023119"/>
                <a:gd name="connsiteY12" fmla="*/ 1250302 h 1418253"/>
                <a:gd name="connsiteX13" fmla="*/ 2528596 w 3023119"/>
                <a:gd name="connsiteY13" fmla="*/ 1315616 h 1418253"/>
                <a:gd name="connsiteX14" fmla="*/ 2892490 w 3023119"/>
                <a:gd name="connsiteY14" fmla="*/ 1390261 h 1418253"/>
                <a:gd name="connsiteX15" fmla="*/ 3023119 w 3023119"/>
                <a:gd name="connsiteY15" fmla="*/ 1418253 h 1418253"/>
                <a:gd name="connsiteX0" fmla="*/ 0 w 3023119"/>
                <a:gd name="connsiteY0" fmla="*/ 0 h 1418253"/>
                <a:gd name="connsiteX1" fmla="*/ 83976 w 3023119"/>
                <a:gd name="connsiteY1" fmla="*/ 65314 h 1418253"/>
                <a:gd name="connsiteX2" fmla="*/ 186613 w 3023119"/>
                <a:gd name="connsiteY2" fmla="*/ 149290 h 1418253"/>
                <a:gd name="connsiteX3" fmla="*/ 261257 w 3023119"/>
                <a:gd name="connsiteY3" fmla="*/ 186612 h 1418253"/>
                <a:gd name="connsiteX4" fmla="*/ 559837 w 3023119"/>
                <a:gd name="connsiteY4" fmla="*/ 242596 h 1418253"/>
                <a:gd name="connsiteX5" fmla="*/ 718457 w 3023119"/>
                <a:gd name="connsiteY5" fmla="*/ 279918 h 1418253"/>
                <a:gd name="connsiteX6" fmla="*/ 951723 w 3023119"/>
                <a:gd name="connsiteY6" fmla="*/ 298580 h 1418253"/>
                <a:gd name="connsiteX7" fmla="*/ 1156996 w 3023119"/>
                <a:gd name="connsiteY7" fmla="*/ 354563 h 1418253"/>
                <a:gd name="connsiteX8" fmla="*/ 1614196 w 3023119"/>
                <a:gd name="connsiteY8" fmla="*/ 475861 h 1418253"/>
                <a:gd name="connsiteX9" fmla="*/ 2099388 w 3023119"/>
                <a:gd name="connsiteY9" fmla="*/ 755780 h 1418253"/>
                <a:gd name="connsiteX10" fmla="*/ 2295331 w 3023119"/>
                <a:gd name="connsiteY10" fmla="*/ 1166327 h 1418253"/>
                <a:gd name="connsiteX11" fmla="*/ 2360645 w 3023119"/>
                <a:gd name="connsiteY11" fmla="*/ 1250302 h 1418253"/>
                <a:gd name="connsiteX12" fmla="*/ 2528596 w 3023119"/>
                <a:gd name="connsiteY12" fmla="*/ 1315616 h 1418253"/>
                <a:gd name="connsiteX13" fmla="*/ 2892490 w 3023119"/>
                <a:gd name="connsiteY13" fmla="*/ 1390261 h 1418253"/>
                <a:gd name="connsiteX14" fmla="*/ 3023119 w 3023119"/>
                <a:gd name="connsiteY14" fmla="*/ 1418253 h 1418253"/>
                <a:gd name="connsiteX0" fmla="*/ 0 w 2892490"/>
                <a:gd name="connsiteY0" fmla="*/ 0 h 1390261"/>
                <a:gd name="connsiteX1" fmla="*/ 83976 w 2892490"/>
                <a:gd name="connsiteY1" fmla="*/ 65314 h 1390261"/>
                <a:gd name="connsiteX2" fmla="*/ 186613 w 2892490"/>
                <a:gd name="connsiteY2" fmla="*/ 149290 h 1390261"/>
                <a:gd name="connsiteX3" fmla="*/ 261257 w 2892490"/>
                <a:gd name="connsiteY3" fmla="*/ 186612 h 1390261"/>
                <a:gd name="connsiteX4" fmla="*/ 559837 w 2892490"/>
                <a:gd name="connsiteY4" fmla="*/ 242596 h 1390261"/>
                <a:gd name="connsiteX5" fmla="*/ 718457 w 2892490"/>
                <a:gd name="connsiteY5" fmla="*/ 279918 h 1390261"/>
                <a:gd name="connsiteX6" fmla="*/ 951723 w 2892490"/>
                <a:gd name="connsiteY6" fmla="*/ 298580 h 1390261"/>
                <a:gd name="connsiteX7" fmla="*/ 1156996 w 2892490"/>
                <a:gd name="connsiteY7" fmla="*/ 354563 h 1390261"/>
                <a:gd name="connsiteX8" fmla="*/ 1614196 w 2892490"/>
                <a:gd name="connsiteY8" fmla="*/ 475861 h 1390261"/>
                <a:gd name="connsiteX9" fmla="*/ 2099388 w 2892490"/>
                <a:gd name="connsiteY9" fmla="*/ 755780 h 1390261"/>
                <a:gd name="connsiteX10" fmla="*/ 2295331 w 2892490"/>
                <a:gd name="connsiteY10" fmla="*/ 1166327 h 1390261"/>
                <a:gd name="connsiteX11" fmla="*/ 2360645 w 2892490"/>
                <a:gd name="connsiteY11" fmla="*/ 1250302 h 1390261"/>
                <a:gd name="connsiteX12" fmla="*/ 2528596 w 2892490"/>
                <a:gd name="connsiteY12" fmla="*/ 1315616 h 1390261"/>
                <a:gd name="connsiteX13" fmla="*/ 2892490 w 2892490"/>
                <a:gd name="connsiteY13" fmla="*/ 1390261 h 1390261"/>
                <a:gd name="connsiteX0" fmla="*/ 0 w 2528596"/>
                <a:gd name="connsiteY0" fmla="*/ 0 h 1315616"/>
                <a:gd name="connsiteX1" fmla="*/ 83976 w 2528596"/>
                <a:gd name="connsiteY1" fmla="*/ 65314 h 1315616"/>
                <a:gd name="connsiteX2" fmla="*/ 186613 w 2528596"/>
                <a:gd name="connsiteY2" fmla="*/ 149290 h 1315616"/>
                <a:gd name="connsiteX3" fmla="*/ 261257 w 2528596"/>
                <a:gd name="connsiteY3" fmla="*/ 186612 h 1315616"/>
                <a:gd name="connsiteX4" fmla="*/ 559837 w 2528596"/>
                <a:gd name="connsiteY4" fmla="*/ 242596 h 1315616"/>
                <a:gd name="connsiteX5" fmla="*/ 718457 w 2528596"/>
                <a:gd name="connsiteY5" fmla="*/ 279918 h 1315616"/>
                <a:gd name="connsiteX6" fmla="*/ 951723 w 2528596"/>
                <a:gd name="connsiteY6" fmla="*/ 298580 h 1315616"/>
                <a:gd name="connsiteX7" fmla="*/ 1156996 w 2528596"/>
                <a:gd name="connsiteY7" fmla="*/ 354563 h 1315616"/>
                <a:gd name="connsiteX8" fmla="*/ 1614196 w 2528596"/>
                <a:gd name="connsiteY8" fmla="*/ 475861 h 1315616"/>
                <a:gd name="connsiteX9" fmla="*/ 2099388 w 2528596"/>
                <a:gd name="connsiteY9" fmla="*/ 755780 h 1315616"/>
                <a:gd name="connsiteX10" fmla="*/ 2295331 w 2528596"/>
                <a:gd name="connsiteY10" fmla="*/ 1166327 h 1315616"/>
                <a:gd name="connsiteX11" fmla="*/ 2360645 w 2528596"/>
                <a:gd name="connsiteY11" fmla="*/ 1250302 h 1315616"/>
                <a:gd name="connsiteX12" fmla="*/ 2528596 w 2528596"/>
                <a:gd name="connsiteY12" fmla="*/ 1315616 h 1315616"/>
                <a:gd name="connsiteX0" fmla="*/ 0 w 2360645"/>
                <a:gd name="connsiteY0" fmla="*/ 0 h 1250302"/>
                <a:gd name="connsiteX1" fmla="*/ 83976 w 2360645"/>
                <a:gd name="connsiteY1" fmla="*/ 65314 h 1250302"/>
                <a:gd name="connsiteX2" fmla="*/ 186613 w 2360645"/>
                <a:gd name="connsiteY2" fmla="*/ 149290 h 1250302"/>
                <a:gd name="connsiteX3" fmla="*/ 261257 w 2360645"/>
                <a:gd name="connsiteY3" fmla="*/ 186612 h 1250302"/>
                <a:gd name="connsiteX4" fmla="*/ 559837 w 2360645"/>
                <a:gd name="connsiteY4" fmla="*/ 242596 h 1250302"/>
                <a:gd name="connsiteX5" fmla="*/ 718457 w 2360645"/>
                <a:gd name="connsiteY5" fmla="*/ 279918 h 1250302"/>
                <a:gd name="connsiteX6" fmla="*/ 951723 w 2360645"/>
                <a:gd name="connsiteY6" fmla="*/ 298580 h 1250302"/>
                <a:gd name="connsiteX7" fmla="*/ 1156996 w 2360645"/>
                <a:gd name="connsiteY7" fmla="*/ 354563 h 1250302"/>
                <a:gd name="connsiteX8" fmla="*/ 1614196 w 2360645"/>
                <a:gd name="connsiteY8" fmla="*/ 475861 h 1250302"/>
                <a:gd name="connsiteX9" fmla="*/ 2099388 w 2360645"/>
                <a:gd name="connsiteY9" fmla="*/ 755780 h 1250302"/>
                <a:gd name="connsiteX10" fmla="*/ 2295331 w 2360645"/>
                <a:gd name="connsiteY10" fmla="*/ 1166327 h 1250302"/>
                <a:gd name="connsiteX11" fmla="*/ 2360645 w 2360645"/>
                <a:gd name="connsiteY11" fmla="*/ 1250302 h 1250302"/>
                <a:gd name="connsiteX0" fmla="*/ 0 w 2295331"/>
                <a:gd name="connsiteY0" fmla="*/ 0 h 1166327"/>
                <a:gd name="connsiteX1" fmla="*/ 83976 w 2295331"/>
                <a:gd name="connsiteY1" fmla="*/ 65314 h 1166327"/>
                <a:gd name="connsiteX2" fmla="*/ 186613 w 2295331"/>
                <a:gd name="connsiteY2" fmla="*/ 149290 h 1166327"/>
                <a:gd name="connsiteX3" fmla="*/ 261257 w 2295331"/>
                <a:gd name="connsiteY3" fmla="*/ 186612 h 1166327"/>
                <a:gd name="connsiteX4" fmla="*/ 559837 w 2295331"/>
                <a:gd name="connsiteY4" fmla="*/ 242596 h 1166327"/>
                <a:gd name="connsiteX5" fmla="*/ 718457 w 2295331"/>
                <a:gd name="connsiteY5" fmla="*/ 279918 h 1166327"/>
                <a:gd name="connsiteX6" fmla="*/ 951723 w 2295331"/>
                <a:gd name="connsiteY6" fmla="*/ 298580 h 1166327"/>
                <a:gd name="connsiteX7" fmla="*/ 1156996 w 2295331"/>
                <a:gd name="connsiteY7" fmla="*/ 354563 h 1166327"/>
                <a:gd name="connsiteX8" fmla="*/ 1614196 w 2295331"/>
                <a:gd name="connsiteY8" fmla="*/ 475861 h 1166327"/>
                <a:gd name="connsiteX9" fmla="*/ 2099388 w 2295331"/>
                <a:gd name="connsiteY9" fmla="*/ 755780 h 1166327"/>
                <a:gd name="connsiteX10" fmla="*/ 2295331 w 2295331"/>
                <a:gd name="connsiteY10" fmla="*/ 1166327 h 1166327"/>
                <a:gd name="connsiteX0" fmla="*/ 0 w 2099388"/>
                <a:gd name="connsiteY0" fmla="*/ 0 h 755780"/>
                <a:gd name="connsiteX1" fmla="*/ 83976 w 2099388"/>
                <a:gd name="connsiteY1" fmla="*/ 65314 h 755780"/>
                <a:gd name="connsiteX2" fmla="*/ 186613 w 2099388"/>
                <a:gd name="connsiteY2" fmla="*/ 149290 h 755780"/>
                <a:gd name="connsiteX3" fmla="*/ 261257 w 2099388"/>
                <a:gd name="connsiteY3" fmla="*/ 186612 h 755780"/>
                <a:gd name="connsiteX4" fmla="*/ 559837 w 2099388"/>
                <a:gd name="connsiteY4" fmla="*/ 242596 h 755780"/>
                <a:gd name="connsiteX5" fmla="*/ 718457 w 2099388"/>
                <a:gd name="connsiteY5" fmla="*/ 279918 h 755780"/>
                <a:gd name="connsiteX6" fmla="*/ 951723 w 2099388"/>
                <a:gd name="connsiteY6" fmla="*/ 298580 h 755780"/>
                <a:gd name="connsiteX7" fmla="*/ 1156996 w 2099388"/>
                <a:gd name="connsiteY7" fmla="*/ 354563 h 755780"/>
                <a:gd name="connsiteX8" fmla="*/ 1614196 w 2099388"/>
                <a:gd name="connsiteY8" fmla="*/ 475861 h 755780"/>
                <a:gd name="connsiteX9" fmla="*/ 2099388 w 2099388"/>
                <a:gd name="connsiteY9" fmla="*/ 755780 h 755780"/>
                <a:gd name="connsiteX0" fmla="*/ 0 w 1663959"/>
                <a:gd name="connsiteY0" fmla="*/ 0 h 552580"/>
                <a:gd name="connsiteX1" fmla="*/ 83976 w 1663959"/>
                <a:gd name="connsiteY1" fmla="*/ 65314 h 552580"/>
                <a:gd name="connsiteX2" fmla="*/ 186613 w 1663959"/>
                <a:gd name="connsiteY2" fmla="*/ 149290 h 552580"/>
                <a:gd name="connsiteX3" fmla="*/ 261257 w 1663959"/>
                <a:gd name="connsiteY3" fmla="*/ 186612 h 552580"/>
                <a:gd name="connsiteX4" fmla="*/ 559837 w 1663959"/>
                <a:gd name="connsiteY4" fmla="*/ 242596 h 552580"/>
                <a:gd name="connsiteX5" fmla="*/ 718457 w 1663959"/>
                <a:gd name="connsiteY5" fmla="*/ 279918 h 552580"/>
                <a:gd name="connsiteX6" fmla="*/ 951723 w 1663959"/>
                <a:gd name="connsiteY6" fmla="*/ 298580 h 552580"/>
                <a:gd name="connsiteX7" fmla="*/ 1156996 w 1663959"/>
                <a:gd name="connsiteY7" fmla="*/ 354563 h 552580"/>
                <a:gd name="connsiteX8" fmla="*/ 1614196 w 1663959"/>
                <a:gd name="connsiteY8" fmla="*/ 475861 h 552580"/>
                <a:gd name="connsiteX9" fmla="*/ 1663959 w 1663959"/>
                <a:gd name="connsiteY9" fmla="*/ 552580 h 552580"/>
                <a:gd name="connsiteX0" fmla="*/ 0 w 1803616"/>
                <a:gd name="connsiteY0" fmla="*/ 0 h 628196"/>
                <a:gd name="connsiteX1" fmla="*/ 83976 w 1803616"/>
                <a:gd name="connsiteY1" fmla="*/ 65314 h 628196"/>
                <a:gd name="connsiteX2" fmla="*/ 186613 w 1803616"/>
                <a:gd name="connsiteY2" fmla="*/ 149290 h 628196"/>
                <a:gd name="connsiteX3" fmla="*/ 261257 w 1803616"/>
                <a:gd name="connsiteY3" fmla="*/ 186612 h 628196"/>
                <a:gd name="connsiteX4" fmla="*/ 559837 w 1803616"/>
                <a:gd name="connsiteY4" fmla="*/ 242596 h 628196"/>
                <a:gd name="connsiteX5" fmla="*/ 718457 w 1803616"/>
                <a:gd name="connsiteY5" fmla="*/ 279918 h 628196"/>
                <a:gd name="connsiteX6" fmla="*/ 951723 w 1803616"/>
                <a:gd name="connsiteY6" fmla="*/ 298580 h 628196"/>
                <a:gd name="connsiteX7" fmla="*/ 1156996 w 1803616"/>
                <a:gd name="connsiteY7" fmla="*/ 354563 h 628196"/>
                <a:gd name="connsiteX8" fmla="*/ 1614196 w 1803616"/>
                <a:gd name="connsiteY8" fmla="*/ 475861 h 628196"/>
                <a:gd name="connsiteX9" fmla="*/ 1663959 w 1803616"/>
                <a:gd name="connsiteY9" fmla="*/ 552580 h 628196"/>
                <a:gd name="connsiteX0" fmla="*/ 0 w 2043908"/>
                <a:gd name="connsiteY0" fmla="*/ 0 h 898015"/>
                <a:gd name="connsiteX1" fmla="*/ 83976 w 2043908"/>
                <a:gd name="connsiteY1" fmla="*/ 65314 h 898015"/>
                <a:gd name="connsiteX2" fmla="*/ 186613 w 2043908"/>
                <a:gd name="connsiteY2" fmla="*/ 149290 h 898015"/>
                <a:gd name="connsiteX3" fmla="*/ 261257 w 2043908"/>
                <a:gd name="connsiteY3" fmla="*/ 186612 h 898015"/>
                <a:gd name="connsiteX4" fmla="*/ 559837 w 2043908"/>
                <a:gd name="connsiteY4" fmla="*/ 242596 h 898015"/>
                <a:gd name="connsiteX5" fmla="*/ 718457 w 2043908"/>
                <a:gd name="connsiteY5" fmla="*/ 279918 h 898015"/>
                <a:gd name="connsiteX6" fmla="*/ 951723 w 2043908"/>
                <a:gd name="connsiteY6" fmla="*/ 298580 h 898015"/>
                <a:gd name="connsiteX7" fmla="*/ 1156996 w 2043908"/>
                <a:gd name="connsiteY7" fmla="*/ 354563 h 898015"/>
                <a:gd name="connsiteX8" fmla="*/ 1614196 w 2043908"/>
                <a:gd name="connsiteY8" fmla="*/ 475861 h 898015"/>
                <a:gd name="connsiteX9" fmla="*/ 1949709 w 2043908"/>
                <a:gd name="connsiteY9" fmla="*/ 852617 h 898015"/>
                <a:gd name="connsiteX0" fmla="*/ 0 w 1949709"/>
                <a:gd name="connsiteY0" fmla="*/ 0 h 852617"/>
                <a:gd name="connsiteX1" fmla="*/ 83976 w 1949709"/>
                <a:gd name="connsiteY1" fmla="*/ 65314 h 852617"/>
                <a:gd name="connsiteX2" fmla="*/ 186613 w 1949709"/>
                <a:gd name="connsiteY2" fmla="*/ 149290 h 852617"/>
                <a:gd name="connsiteX3" fmla="*/ 261257 w 1949709"/>
                <a:gd name="connsiteY3" fmla="*/ 186612 h 852617"/>
                <a:gd name="connsiteX4" fmla="*/ 559837 w 1949709"/>
                <a:gd name="connsiteY4" fmla="*/ 242596 h 852617"/>
                <a:gd name="connsiteX5" fmla="*/ 718457 w 1949709"/>
                <a:gd name="connsiteY5" fmla="*/ 279918 h 852617"/>
                <a:gd name="connsiteX6" fmla="*/ 951723 w 1949709"/>
                <a:gd name="connsiteY6" fmla="*/ 298580 h 852617"/>
                <a:gd name="connsiteX7" fmla="*/ 1156996 w 1949709"/>
                <a:gd name="connsiteY7" fmla="*/ 354563 h 852617"/>
                <a:gd name="connsiteX8" fmla="*/ 1614196 w 1949709"/>
                <a:gd name="connsiteY8" fmla="*/ 475861 h 852617"/>
                <a:gd name="connsiteX9" fmla="*/ 1949709 w 1949709"/>
                <a:gd name="connsiteY9" fmla="*/ 852617 h 852617"/>
                <a:gd name="connsiteX0" fmla="*/ 0 w 1690153"/>
                <a:gd name="connsiteY0" fmla="*/ 0 h 540673"/>
                <a:gd name="connsiteX1" fmla="*/ 83976 w 1690153"/>
                <a:gd name="connsiteY1" fmla="*/ 65314 h 540673"/>
                <a:gd name="connsiteX2" fmla="*/ 186613 w 1690153"/>
                <a:gd name="connsiteY2" fmla="*/ 149290 h 540673"/>
                <a:gd name="connsiteX3" fmla="*/ 261257 w 1690153"/>
                <a:gd name="connsiteY3" fmla="*/ 186612 h 540673"/>
                <a:gd name="connsiteX4" fmla="*/ 559837 w 1690153"/>
                <a:gd name="connsiteY4" fmla="*/ 242596 h 540673"/>
                <a:gd name="connsiteX5" fmla="*/ 718457 w 1690153"/>
                <a:gd name="connsiteY5" fmla="*/ 279918 h 540673"/>
                <a:gd name="connsiteX6" fmla="*/ 951723 w 1690153"/>
                <a:gd name="connsiteY6" fmla="*/ 298580 h 540673"/>
                <a:gd name="connsiteX7" fmla="*/ 1156996 w 1690153"/>
                <a:gd name="connsiteY7" fmla="*/ 354563 h 540673"/>
                <a:gd name="connsiteX8" fmla="*/ 1614196 w 1690153"/>
                <a:gd name="connsiteY8" fmla="*/ 475861 h 540673"/>
                <a:gd name="connsiteX9" fmla="*/ 1690153 w 1690153"/>
                <a:gd name="connsiteY9" fmla="*/ 540673 h 540673"/>
                <a:gd name="connsiteX0" fmla="*/ 0 w 1690153"/>
                <a:gd name="connsiteY0" fmla="*/ 0 h 540673"/>
                <a:gd name="connsiteX1" fmla="*/ 83976 w 1690153"/>
                <a:gd name="connsiteY1" fmla="*/ 65314 h 540673"/>
                <a:gd name="connsiteX2" fmla="*/ 186613 w 1690153"/>
                <a:gd name="connsiteY2" fmla="*/ 149290 h 540673"/>
                <a:gd name="connsiteX3" fmla="*/ 261257 w 1690153"/>
                <a:gd name="connsiteY3" fmla="*/ 186612 h 540673"/>
                <a:gd name="connsiteX4" fmla="*/ 559837 w 1690153"/>
                <a:gd name="connsiteY4" fmla="*/ 242596 h 540673"/>
                <a:gd name="connsiteX5" fmla="*/ 718457 w 1690153"/>
                <a:gd name="connsiteY5" fmla="*/ 279918 h 540673"/>
                <a:gd name="connsiteX6" fmla="*/ 951723 w 1690153"/>
                <a:gd name="connsiteY6" fmla="*/ 298580 h 540673"/>
                <a:gd name="connsiteX7" fmla="*/ 1156996 w 1690153"/>
                <a:gd name="connsiteY7" fmla="*/ 354563 h 540673"/>
                <a:gd name="connsiteX8" fmla="*/ 1614196 w 1690153"/>
                <a:gd name="connsiteY8" fmla="*/ 475861 h 540673"/>
                <a:gd name="connsiteX9" fmla="*/ 1690153 w 1690153"/>
                <a:gd name="connsiteY9" fmla="*/ 540673 h 540673"/>
                <a:gd name="connsiteX0" fmla="*/ 0 w 1614196"/>
                <a:gd name="connsiteY0" fmla="*/ 0 h 475861"/>
                <a:gd name="connsiteX1" fmla="*/ 83976 w 1614196"/>
                <a:gd name="connsiteY1" fmla="*/ 65314 h 475861"/>
                <a:gd name="connsiteX2" fmla="*/ 186613 w 1614196"/>
                <a:gd name="connsiteY2" fmla="*/ 149290 h 475861"/>
                <a:gd name="connsiteX3" fmla="*/ 261257 w 1614196"/>
                <a:gd name="connsiteY3" fmla="*/ 186612 h 475861"/>
                <a:gd name="connsiteX4" fmla="*/ 559837 w 1614196"/>
                <a:gd name="connsiteY4" fmla="*/ 242596 h 475861"/>
                <a:gd name="connsiteX5" fmla="*/ 718457 w 1614196"/>
                <a:gd name="connsiteY5" fmla="*/ 279918 h 475861"/>
                <a:gd name="connsiteX6" fmla="*/ 951723 w 1614196"/>
                <a:gd name="connsiteY6" fmla="*/ 298580 h 475861"/>
                <a:gd name="connsiteX7" fmla="*/ 1156996 w 1614196"/>
                <a:gd name="connsiteY7" fmla="*/ 354563 h 475861"/>
                <a:gd name="connsiteX8" fmla="*/ 1614196 w 1614196"/>
                <a:gd name="connsiteY8" fmla="*/ 475861 h 475861"/>
                <a:gd name="connsiteX0" fmla="*/ 0 w 1156996"/>
                <a:gd name="connsiteY0" fmla="*/ 0 h 354563"/>
                <a:gd name="connsiteX1" fmla="*/ 83976 w 1156996"/>
                <a:gd name="connsiteY1" fmla="*/ 65314 h 354563"/>
                <a:gd name="connsiteX2" fmla="*/ 186613 w 1156996"/>
                <a:gd name="connsiteY2" fmla="*/ 149290 h 354563"/>
                <a:gd name="connsiteX3" fmla="*/ 261257 w 1156996"/>
                <a:gd name="connsiteY3" fmla="*/ 186612 h 354563"/>
                <a:gd name="connsiteX4" fmla="*/ 559837 w 1156996"/>
                <a:gd name="connsiteY4" fmla="*/ 242596 h 354563"/>
                <a:gd name="connsiteX5" fmla="*/ 718457 w 1156996"/>
                <a:gd name="connsiteY5" fmla="*/ 279918 h 354563"/>
                <a:gd name="connsiteX6" fmla="*/ 951723 w 1156996"/>
                <a:gd name="connsiteY6" fmla="*/ 298580 h 354563"/>
                <a:gd name="connsiteX7" fmla="*/ 1156996 w 1156996"/>
                <a:gd name="connsiteY7" fmla="*/ 354563 h 354563"/>
                <a:gd name="connsiteX0" fmla="*/ 0 w 1106989"/>
                <a:gd name="connsiteY0" fmla="*/ 0 h 335513"/>
                <a:gd name="connsiteX1" fmla="*/ 83976 w 1106989"/>
                <a:gd name="connsiteY1" fmla="*/ 65314 h 335513"/>
                <a:gd name="connsiteX2" fmla="*/ 186613 w 1106989"/>
                <a:gd name="connsiteY2" fmla="*/ 149290 h 335513"/>
                <a:gd name="connsiteX3" fmla="*/ 261257 w 1106989"/>
                <a:gd name="connsiteY3" fmla="*/ 186612 h 335513"/>
                <a:gd name="connsiteX4" fmla="*/ 559837 w 1106989"/>
                <a:gd name="connsiteY4" fmla="*/ 242596 h 335513"/>
                <a:gd name="connsiteX5" fmla="*/ 718457 w 1106989"/>
                <a:gd name="connsiteY5" fmla="*/ 279918 h 335513"/>
                <a:gd name="connsiteX6" fmla="*/ 951723 w 1106989"/>
                <a:gd name="connsiteY6" fmla="*/ 298580 h 335513"/>
                <a:gd name="connsiteX7" fmla="*/ 1106989 w 1106989"/>
                <a:gd name="connsiteY7" fmla="*/ 335513 h 33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989" h="335513">
                  <a:moveTo>
                    <a:pt x="0" y="0"/>
                  </a:moveTo>
                  <a:cubicBezTo>
                    <a:pt x="27992" y="21771"/>
                    <a:pt x="58901" y="40239"/>
                    <a:pt x="83976" y="65314"/>
                  </a:cubicBezTo>
                  <a:cubicBezTo>
                    <a:pt x="115886" y="97224"/>
                    <a:pt x="144013" y="127990"/>
                    <a:pt x="186613" y="149290"/>
                  </a:cubicBezTo>
                  <a:cubicBezTo>
                    <a:pt x="211494" y="161731"/>
                    <a:pt x="234509" y="178970"/>
                    <a:pt x="261257" y="186612"/>
                  </a:cubicBezTo>
                  <a:cubicBezTo>
                    <a:pt x="391050" y="223696"/>
                    <a:pt x="441318" y="218075"/>
                    <a:pt x="559837" y="242596"/>
                  </a:cubicBezTo>
                  <a:cubicBezTo>
                    <a:pt x="613028" y="253601"/>
                    <a:pt x="664686" y="272236"/>
                    <a:pt x="718457" y="279918"/>
                  </a:cubicBezTo>
                  <a:cubicBezTo>
                    <a:pt x="795677" y="290949"/>
                    <a:pt x="886968" y="289314"/>
                    <a:pt x="951723" y="298580"/>
                  </a:cubicBezTo>
                  <a:cubicBezTo>
                    <a:pt x="1016478" y="307846"/>
                    <a:pt x="1037829" y="319795"/>
                    <a:pt x="1106989" y="335513"/>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AU" dirty="0"/>
            </a:p>
          </p:txBody>
        </p:sp>
        <p:sp>
          <p:nvSpPr>
            <p:cNvPr id="35" name="Freeform: Shape 34">
              <a:extLst>
                <a:ext uri="{FF2B5EF4-FFF2-40B4-BE49-F238E27FC236}">
                  <a16:creationId xmlns:a16="http://schemas.microsoft.com/office/drawing/2014/main" id="{8D56E347-8E31-4D42-B664-57E70C6CF81E}"/>
                </a:ext>
              </a:extLst>
            </p:cNvPr>
            <p:cNvSpPr/>
            <p:nvPr/>
          </p:nvSpPr>
          <p:spPr>
            <a:xfrm>
              <a:off x="8886825" y="4514848"/>
              <a:ext cx="1981200" cy="1495427"/>
            </a:xfrm>
            <a:custGeom>
              <a:avLst/>
              <a:gdLst>
                <a:gd name="connsiteX0" fmla="*/ 0 w 1981200"/>
                <a:gd name="connsiteY0" fmla="*/ 1495427 h 1495427"/>
                <a:gd name="connsiteX1" fmla="*/ 38100 w 1981200"/>
                <a:gd name="connsiteY1" fmla="*/ 1447802 h 1495427"/>
                <a:gd name="connsiteX2" fmla="*/ 257175 w 1981200"/>
                <a:gd name="connsiteY2" fmla="*/ 1247777 h 1495427"/>
                <a:gd name="connsiteX3" fmla="*/ 361950 w 1981200"/>
                <a:gd name="connsiteY3" fmla="*/ 1123952 h 1495427"/>
                <a:gd name="connsiteX4" fmla="*/ 447675 w 1981200"/>
                <a:gd name="connsiteY4" fmla="*/ 981077 h 1495427"/>
                <a:gd name="connsiteX5" fmla="*/ 552450 w 1981200"/>
                <a:gd name="connsiteY5" fmla="*/ 847727 h 1495427"/>
                <a:gd name="connsiteX6" fmla="*/ 685800 w 1981200"/>
                <a:gd name="connsiteY6" fmla="*/ 666752 h 1495427"/>
                <a:gd name="connsiteX7" fmla="*/ 847725 w 1981200"/>
                <a:gd name="connsiteY7" fmla="*/ 581027 h 1495427"/>
                <a:gd name="connsiteX8" fmla="*/ 1123950 w 1981200"/>
                <a:gd name="connsiteY8" fmla="*/ 400052 h 1495427"/>
                <a:gd name="connsiteX9" fmla="*/ 1190625 w 1981200"/>
                <a:gd name="connsiteY9" fmla="*/ 361952 h 1495427"/>
                <a:gd name="connsiteX10" fmla="*/ 1247775 w 1981200"/>
                <a:gd name="connsiteY10" fmla="*/ 323852 h 1495427"/>
                <a:gd name="connsiteX11" fmla="*/ 1485900 w 1981200"/>
                <a:gd name="connsiteY11" fmla="*/ 219077 h 1495427"/>
                <a:gd name="connsiteX12" fmla="*/ 1524000 w 1981200"/>
                <a:gd name="connsiteY12" fmla="*/ 190502 h 1495427"/>
                <a:gd name="connsiteX13" fmla="*/ 1647825 w 1981200"/>
                <a:gd name="connsiteY13" fmla="*/ 123827 h 1495427"/>
                <a:gd name="connsiteX14" fmla="*/ 1714500 w 1981200"/>
                <a:gd name="connsiteY14" fmla="*/ 95252 h 1495427"/>
                <a:gd name="connsiteX15" fmla="*/ 1752600 w 1981200"/>
                <a:gd name="connsiteY15" fmla="*/ 85727 h 1495427"/>
                <a:gd name="connsiteX16" fmla="*/ 1866900 w 1981200"/>
                <a:gd name="connsiteY16" fmla="*/ 38102 h 1495427"/>
                <a:gd name="connsiteX17" fmla="*/ 1981200 w 1981200"/>
                <a:gd name="connsiteY17" fmla="*/ 2 h 14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81200" h="1495427">
                  <a:moveTo>
                    <a:pt x="0" y="1495427"/>
                  </a:moveTo>
                  <a:cubicBezTo>
                    <a:pt x="12700" y="1479552"/>
                    <a:pt x="23456" y="1461904"/>
                    <a:pt x="38100" y="1447802"/>
                  </a:cubicBezTo>
                  <a:cubicBezTo>
                    <a:pt x="109329" y="1379211"/>
                    <a:pt x="193301" y="1323264"/>
                    <a:pt x="257175" y="1247777"/>
                  </a:cubicBezTo>
                  <a:cubicBezTo>
                    <a:pt x="292100" y="1206502"/>
                    <a:pt x="328174" y="1166172"/>
                    <a:pt x="361950" y="1123952"/>
                  </a:cubicBezTo>
                  <a:cubicBezTo>
                    <a:pt x="500799" y="950391"/>
                    <a:pt x="319673" y="1168814"/>
                    <a:pt x="447675" y="981077"/>
                  </a:cubicBezTo>
                  <a:cubicBezTo>
                    <a:pt x="479520" y="934371"/>
                    <a:pt x="519420" y="893602"/>
                    <a:pt x="552450" y="847727"/>
                  </a:cubicBezTo>
                  <a:cubicBezTo>
                    <a:pt x="586425" y="800539"/>
                    <a:pt x="633298" y="703941"/>
                    <a:pt x="685800" y="666752"/>
                  </a:cubicBezTo>
                  <a:cubicBezTo>
                    <a:pt x="735637" y="631451"/>
                    <a:pt x="795557" y="612781"/>
                    <a:pt x="847725" y="581027"/>
                  </a:cubicBezTo>
                  <a:cubicBezTo>
                    <a:pt x="941752" y="523793"/>
                    <a:pt x="1028377" y="454665"/>
                    <a:pt x="1123950" y="400052"/>
                  </a:cubicBezTo>
                  <a:cubicBezTo>
                    <a:pt x="1146175" y="387352"/>
                    <a:pt x="1168825" y="375368"/>
                    <a:pt x="1190625" y="361952"/>
                  </a:cubicBezTo>
                  <a:cubicBezTo>
                    <a:pt x="1210124" y="349953"/>
                    <a:pt x="1227166" y="333824"/>
                    <a:pt x="1247775" y="323852"/>
                  </a:cubicBezTo>
                  <a:cubicBezTo>
                    <a:pt x="1325836" y="286081"/>
                    <a:pt x="1416525" y="271108"/>
                    <a:pt x="1485900" y="219077"/>
                  </a:cubicBezTo>
                  <a:cubicBezTo>
                    <a:pt x="1498600" y="209552"/>
                    <a:pt x="1510791" y="199308"/>
                    <a:pt x="1524000" y="190502"/>
                  </a:cubicBezTo>
                  <a:cubicBezTo>
                    <a:pt x="1561906" y="165232"/>
                    <a:pt x="1607328" y="142726"/>
                    <a:pt x="1647825" y="123827"/>
                  </a:cubicBezTo>
                  <a:cubicBezTo>
                    <a:pt x="1669737" y="113602"/>
                    <a:pt x="1691776" y="103515"/>
                    <a:pt x="1714500" y="95252"/>
                  </a:cubicBezTo>
                  <a:cubicBezTo>
                    <a:pt x="1726803" y="90778"/>
                    <a:pt x="1740343" y="90324"/>
                    <a:pt x="1752600" y="85727"/>
                  </a:cubicBezTo>
                  <a:cubicBezTo>
                    <a:pt x="1791247" y="71234"/>
                    <a:pt x="1828463" y="53143"/>
                    <a:pt x="1866900" y="38102"/>
                  </a:cubicBezTo>
                  <a:cubicBezTo>
                    <a:pt x="1967040" y="-1083"/>
                    <a:pt x="1935164" y="2"/>
                    <a:pt x="1981200" y="2"/>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Freeform: Shape 36">
              <a:extLst>
                <a:ext uri="{FF2B5EF4-FFF2-40B4-BE49-F238E27FC236}">
                  <a16:creationId xmlns:a16="http://schemas.microsoft.com/office/drawing/2014/main" id="{5DD057AD-B5A7-4C9A-BBDF-46AFD520868B}"/>
                </a:ext>
              </a:extLst>
            </p:cNvPr>
            <p:cNvSpPr/>
            <p:nvPr/>
          </p:nvSpPr>
          <p:spPr>
            <a:xfrm>
              <a:off x="6789520" y="5618695"/>
              <a:ext cx="1981200" cy="1495427"/>
            </a:xfrm>
            <a:custGeom>
              <a:avLst/>
              <a:gdLst>
                <a:gd name="connsiteX0" fmla="*/ 0 w 1981200"/>
                <a:gd name="connsiteY0" fmla="*/ 1495427 h 1495427"/>
                <a:gd name="connsiteX1" fmla="*/ 38100 w 1981200"/>
                <a:gd name="connsiteY1" fmla="*/ 1447802 h 1495427"/>
                <a:gd name="connsiteX2" fmla="*/ 257175 w 1981200"/>
                <a:gd name="connsiteY2" fmla="*/ 1247777 h 1495427"/>
                <a:gd name="connsiteX3" fmla="*/ 361950 w 1981200"/>
                <a:gd name="connsiteY3" fmla="*/ 1123952 h 1495427"/>
                <a:gd name="connsiteX4" fmla="*/ 447675 w 1981200"/>
                <a:gd name="connsiteY4" fmla="*/ 981077 h 1495427"/>
                <a:gd name="connsiteX5" fmla="*/ 552450 w 1981200"/>
                <a:gd name="connsiteY5" fmla="*/ 847727 h 1495427"/>
                <a:gd name="connsiteX6" fmla="*/ 685800 w 1981200"/>
                <a:gd name="connsiteY6" fmla="*/ 666752 h 1495427"/>
                <a:gd name="connsiteX7" fmla="*/ 847725 w 1981200"/>
                <a:gd name="connsiteY7" fmla="*/ 581027 h 1495427"/>
                <a:gd name="connsiteX8" fmla="*/ 1123950 w 1981200"/>
                <a:gd name="connsiteY8" fmla="*/ 400052 h 1495427"/>
                <a:gd name="connsiteX9" fmla="*/ 1190625 w 1981200"/>
                <a:gd name="connsiteY9" fmla="*/ 361952 h 1495427"/>
                <a:gd name="connsiteX10" fmla="*/ 1247775 w 1981200"/>
                <a:gd name="connsiteY10" fmla="*/ 323852 h 1495427"/>
                <a:gd name="connsiteX11" fmla="*/ 1485900 w 1981200"/>
                <a:gd name="connsiteY11" fmla="*/ 219077 h 1495427"/>
                <a:gd name="connsiteX12" fmla="*/ 1524000 w 1981200"/>
                <a:gd name="connsiteY12" fmla="*/ 190502 h 1495427"/>
                <a:gd name="connsiteX13" fmla="*/ 1647825 w 1981200"/>
                <a:gd name="connsiteY13" fmla="*/ 123827 h 1495427"/>
                <a:gd name="connsiteX14" fmla="*/ 1714500 w 1981200"/>
                <a:gd name="connsiteY14" fmla="*/ 95252 h 1495427"/>
                <a:gd name="connsiteX15" fmla="*/ 1752600 w 1981200"/>
                <a:gd name="connsiteY15" fmla="*/ 85727 h 1495427"/>
                <a:gd name="connsiteX16" fmla="*/ 1866900 w 1981200"/>
                <a:gd name="connsiteY16" fmla="*/ 38102 h 1495427"/>
                <a:gd name="connsiteX17" fmla="*/ 1981200 w 1981200"/>
                <a:gd name="connsiteY17" fmla="*/ 2 h 149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81200" h="1495427">
                  <a:moveTo>
                    <a:pt x="0" y="1495427"/>
                  </a:moveTo>
                  <a:cubicBezTo>
                    <a:pt x="12700" y="1479552"/>
                    <a:pt x="23456" y="1461904"/>
                    <a:pt x="38100" y="1447802"/>
                  </a:cubicBezTo>
                  <a:cubicBezTo>
                    <a:pt x="109329" y="1379211"/>
                    <a:pt x="193301" y="1323264"/>
                    <a:pt x="257175" y="1247777"/>
                  </a:cubicBezTo>
                  <a:cubicBezTo>
                    <a:pt x="292100" y="1206502"/>
                    <a:pt x="328174" y="1166172"/>
                    <a:pt x="361950" y="1123952"/>
                  </a:cubicBezTo>
                  <a:cubicBezTo>
                    <a:pt x="500799" y="950391"/>
                    <a:pt x="319673" y="1168814"/>
                    <a:pt x="447675" y="981077"/>
                  </a:cubicBezTo>
                  <a:cubicBezTo>
                    <a:pt x="479520" y="934371"/>
                    <a:pt x="519420" y="893602"/>
                    <a:pt x="552450" y="847727"/>
                  </a:cubicBezTo>
                  <a:cubicBezTo>
                    <a:pt x="586425" y="800539"/>
                    <a:pt x="633298" y="703941"/>
                    <a:pt x="685800" y="666752"/>
                  </a:cubicBezTo>
                  <a:cubicBezTo>
                    <a:pt x="735637" y="631451"/>
                    <a:pt x="795557" y="612781"/>
                    <a:pt x="847725" y="581027"/>
                  </a:cubicBezTo>
                  <a:cubicBezTo>
                    <a:pt x="941752" y="523793"/>
                    <a:pt x="1028377" y="454665"/>
                    <a:pt x="1123950" y="400052"/>
                  </a:cubicBezTo>
                  <a:cubicBezTo>
                    <a:pt x="1146175" y="387352"/>
                    <a:pt x="1168825" y="375368"/>
                    <a:pt x="1190625" y="361952"/>
                  </a:cubicBezTo>
                  <a:cubicBezTo>
                    <a:pt x="1210124" y="349953"/>
                    <a:pt x="1227166" y="333824"/>
                    <a:pt x="1247775" y="323852"/>
                  </a:cubicBezTo>
                  <a:cubicBezTo>
                    <a:pt x="1325836" y="286081"/>
                    <a:pt x="1416525" y="271108"/>
                    <a:pt x="1485900" y="219077"/>
                  </a:cubicBezTo>
                  <a:cubicBezTo>
                    <a:pt x="1498600" y="209552"/>
                    <a:pt x="1510791" y="199308"/>
                    <a:pt x="1524000" y="190502"/>
                  </a:cubicBezTo>
                  <a:cubicBezTo>
                    <a:pt x="1561906" y="165232"/>
                    <a:pt x="1607328" y="142726"/>
                    <a:pt x="1647825" y="123827"/>
                  </a:cubicBezTo>
                  <a:cubicBezTo>
                    <a:pt x="1669737" y="113602"/>
                    <a:pt x="1691776" y="103515"/>
                    <a:pt x="1714500" y="95252"/>
                  </a:cubicBezTo>
                  <a:cubicBezTo>
                    <a:pt x="1726803" y="90778"/>
                    <a:pt x="1740343" y="90324"/>
                    <a:pt x="1752600" y="85727"/>
                  </a:cubicBezTo>
                  <a:cubicBezTo>
                    <a:pt x="1791247" y="71234"/>
                    <a:pt x="1828463" y="53143"/>
                    <a:pt x="1866900" y="38102"/>
                  </a:cubicBezTo>
                  <a:cubicBezTo>
                    <a:pt x="1967040" y="-1083"/>
                    <a:pt x="1935164" y="2"/>
                    <a:pt x="1981200" y="2"/>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Tree>
    <p:extLst>
      <p:ext uri="{BB962C8B-B14F-4D97-AF65-F5344CB8AC3E}">
        <p14:creationId xmlns:p14="http://schemas.microsoft.com/office/powerpoint/2010/main" val="3453955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p of the world&#10;&#10;Description automatically generated with medium confidence">
            <a:extLst>
              <a:ext uri="{FF2B5EF4-FFF2-40B4-BE49-F238E27FC236}">
                <a16:creationId xmlns:a16="http://schemas.microsoft.com/office/drawing/2014/main" id="{F13F1063-E099-4F4B-AAB2-22365456C7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7986" cy="6858000"/>
          </a:xfrm>
          <a:prstGeom prst="rect">
            <a:avLst/>
          </a:prstGeom>
        </p:spPr>
      </p:pic>
      <p:sp>
        <p:nvSpPr>
          <p:cNvPr id="2" name="TextBox 1">
            <a:extLst>
              <a:ext uri="{FF2B5EF4-FFF2-40B4-BE49-F238E27FC236}">
                <a16:creationId xmlns:a16="http://schemas.microsoft.com/office/drawing/2014/main" id="{466A2344-8FC2-4260-AE80-FC0EAC5A74F1}"/>
              </a:ext>
            </a:extLst>
          </p:cNvPr>
          <p:cNvSpPr txBox="1"/>
          <p:nvPr/>
        </p:nvSpPr>
        <p:spPr>
          <a:xfrm>
            <a:off x="318822" y="396472"/>
            <a:ext cx="1715534" cy="646331"/>
          </a:xfrm>
          <a:prstGeom prst="rect">
            <a:avLst/>
          </a:prstGeom>
          <a:solidFill>
            <a:schemeClr val="bg1"/>
          </a:solidFill>
        </p:spPr>
        <p:txBody>
          <a:bodyPr wrap="none" rtlCol="0">
            <a:spAutoFit/>
          </a:bodyPr>
          <a:lstStyle/>
          <a:p>
            <a:r>
              <a:rPr lang="en-AU" sz="3600" dirty="0"/>
              <a:t>Bedding</a:t>
            </a:r>
          </a:p>
        </p:txBody>
      </p:sp>
      <p:pic>
        <p:nvPicPr>
          <p:cNvPr id="4" name="Picture 2" descr="GSV logo">
            <a:extLst>
              <a:ext uri="{FF2B5EF4-FFF2-40B4-BE49-F238E27FC236}">
                <a16:creationId xmlns:a16="http://schemas.microsoft.com/office/drawing/2014/main" id="{8722715E-FCCC-4EFB-862F-3096827CD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612" y="6111551"/>
            <a:ext cx="15240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EC53FD-5EA9-4243-B217-B9A0CD11E744}"/>
              </a:ext>
            </a:extLst>
          </p:cNvPr>
          <p:cNvSpPr txBox="1"/>
          <p:nvPr/>
        </p:nvSpPr>
        <p:spPr>
          <a:xfrm>
            <a:off x="9610531" y="1511558"/>
            <a:ext cx="2332653" cy="646331"/>
          </a:xfrm>
          <a:prstGeom prst="rect">
            <a:avLst/>
          </a:prstGeom>
          <a:noFill/>
        </p:spPr>
        <p:txBody>
          <a:bodyPr wrap="square" rtlCol="0">
            <a:spAutoFit/>
          </a:bodyPr>
          <a:lstStyle/>
          <a:p>
            <a:r>
              <a:rPr lang="en-AU" dirty="0"/>
              <a:t>What we currently use in map2loop</a:t>
            </a:r>
          </a:p>
        </p:txBody>
      </p:sp>
    </p:spTree>
    <p:extLst>
      <p:ext uri="{BB962C8B-B14F-4D97-AF65-F5344CB8AC3E}">
        <p14:creationId xmlns:p14="http://schemas.microsoft.com/office/powerpoint/2010/main" val="1829394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F332DB-B7E5-4286-8AE2-7479640A2378}"/>
              </a:ext>
            </a:extLst>
          </p:cNvPr>
          <p:cNvSpPr txBox="1"/>
          <p:nvPr/>
        </p:nvSpPr>
        <p:spPr>
          <a:xfrm>
            <a:off x="671803" y="1859340"/>
            <a:ext cx="9974425" cy="2939266"/>
          </a:xfrm>
          <a:prstGeom prst="rect">
            <a:avLst/>
          </a:prstGeom>
          <a:noFill/>
        </p:spPr>
        <p:txBody>
          <a:bodyPr wrap="square">
            <a:spAutoFit/>
          </a:bodyPr>
          <a:lstStyle/>
          <a:p>
            <a:pPr marL="742950" lvl="1" indent="-285750">
              <a:spcAft>
                <a:spcPts val="1800"/>
              </a:spcAft>
              <a:buFont typeface="Arial" panose="020B0604020202020204" pitchFamily="34" charset="0"/>
              <a:buChar char="•"/>
            </a:pPr>
            <a:r>
              <a:rPr lang="en-GB" sz="2000" dirty="0">
                <a:latin typeface="Calibri" panose="020F0502020204030204" pitchFamily="34" charset="0"/>
                <a:ea typeface="Times New Roman" panose="02020603050405020304" pitchFamily="18" charset="0"/>
                <a:cs typeface="Times New Roman" panose="02020603050405020304" pitchFamily="18" charset="0"/>
              </a:rPr>
              <a:t>Significantly reduces the time to first prototype models; </a:t>
            </a:r>
          </a:p>
          <a:p>
            <a:pPr marL="742950" lvl="1" indent="-285750">
              <a:spcAft>
                <a:spcPts val="1800"/>
              </a:spcAft>
              <a:buFont typeface="Arial" panose="020B0604020202020204" pitchFamily="34" charset="0"/>
              <a:buChar char="•"/>
            </a:pPr>
            <a:r>
              <a:rPr lang="en-GB" sz="2000" dirty="0">
                <a:latin typeface="Calibri" panose="020F0502020204030204" pitchFamily="34" charset="0"/>
                <a:ea typeface="Times New Roman" panose="02020603050405020304" pitchFamily="18" charset="0"/>
                <a:cs typeface="Times New Roman" panose="02020603050405020304" pitchFamily="18" charset="0"/>
              </a:rPr>
              <a:t>Allows reproducible modelling from raw data, whereas current Uncertainty Quantification workflows start from model-ready inputs;</a:t>
            </a:r>
          </a:p>
          <a:p>
            <a:pPr marL="742950" lvl="1" indent="-285750">
              <a:spcAft>
                <a:spcPts val="1800"/>
              </a:spcAft>
              <a:buFont typeface="Arial" panose="020B0604020202020204" pitchFamily="34" charset="0"/>
              <a:buChar char="•"/>
            </a:pPr>
            <a:r>
              <a:rPr lang="en-GB" sz="2000" dirty="0">
                <a:latin typeface="Calibri" panose="020F0502020204030204" pitchFamily="34" charset="0"/>
                <a:ea typeface="Times New Roman" panose="02020603050405020304" pitchFamily="18" charset="0"/>
                <a:cs typeface="Times New Roman" panose="02020603050405020304" pitchFamily="18" charset="0"/>
              </a:rPr>
              <a:t>Clearly separates the primary observations, interpretations, derived data and conceptual priors during the data reduction steps; and </a:t>
            </a:r>
          </a:p>
          <a:p>
            <a:pPr marL="742950" lvl="1" indent="-285750">
              <a:spcAft>
                <a:spcPts val="1800"/>
              </a:spcAft>
              <a:buFont typeface="Arial" panose="020B0604020202020204" pitchFamily="34" charset="0"/>
              <a:buChar char="•"/>
            </a:pPr>
            <a:r>
              <a:rPr lang="en-GB" sz="2000" dirty="0">
                <a:latin typeface="Calibri" panose="020F0502020204030204" pitchFamily="34" charset="0"/>
                <a:ea typeface="Times New Roman" panose="02020603050405020304" pitchFamily="18" charset="0"/>
                <a:cs typeface="Times New Roman" panose="02020603050405020304" pitchFamily="18" charset="0"/>
              </a:rPr>
              <a:t>Provides a homogenous pathway to Sensitivity Analysis, Uncertainty Quantification, Multiscale Modelling and Value of Information studies</a:t>
            </a:r>
          </a:p>
        </p:txBody>
      </p:sp>
      <p:sp>
        <p:nvSpPr>
          <p:cNvPr id="6" name="TextBox 5">
            <a:extLst>
              <a:ext uri="{FF2B5EF4-FFF2-40B4-BE49-F238E27FC236}">
                <a16:creationId xmlns:a16="http://schemas.microsoft.com/office/drawing/2014/main" id="{E1C9F039-36FA-4EA9-B431-93EB6E5823B3}"/>
              </a:ext>
            </a:extLst>
          </p:cNvPr>
          <p:cNvSpPr txBox="1"/>
          <p:nvPr/>
        </p:nvSpPr>
        <p:spPr>
          <a:xfrm>
            <a:off x="606490" y="447870"/>
            <a:ext cx="2576090" cy="523220"/>
          </a:xfrm>
          <a:prstGeom prst="rect">
            <a:avLst/>
          </a:prstGeom>
          <a:noFill/>
        </p:spPr>
        <p:txBody>
          <a:bodyPr wrap="none" rtlCol="0">
            <a:spAutoFit/>
          </a:bodyPr>
          <a:lstStyle/>
          <a:p>
            <a:r>
              <a:rPr lang="en-AU" sz="2800" dirty="0"/>
              <a:t>Why </a:t>
            </a:r>
            <a:r>
              <a:rPr lang="en-AU" sz="2800" i="1" dirty="0"/>
              <a:t>map2loop</a:t>
            </a:r>
            <a:r>
              <a:rPr lang="en-AU" sz="2800" dirty="0"/>
              <a:t>?</a:t>
            </a:r>
          </a:p>
        </p:txBody>
      </p:sp>
    </p:spTree>
    <p:extLst>
      <p:ext uri="{BB962C8B-B14F-4D97-AF65-F5344CB8AC3E}">
        <p14:creationId xmlns:p14="http://schemas.microsoft.com/office/powerpoint/2010/main" val="1172852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map, scatter chart&#10;&#10;Description automatically generated">
            <a:extLst>
              <a:ext uri="{FF2B5EF4-FFF2-40B4-BE49-F238E27FC236}">
                <a16:creationId xmlns:a16="http://schemas.microsoft.com/office/drawing/2014/main" id="{36277D4C-2FEA-4365-AAA6-AC7C88A5B8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7986" cy="6858000"/>
          </a:xfrm>
          <a:prstGeom prst="rect">
            <a:avLst/>
          </a:prstGeom>
        </p:spPr>
      </p:pic>
      <p:sp>
        <p:nvSpPr>
          <p:cNvPr id="4" name="TextBox 3">
            <a:extLst>
              <a:ext uri="{FF2B5EF4-FFF2-40B4-BE49-F238E27FC236}">
                <a16:creationId xmlns:a16="http://schemas.microsoft.com/office/drawing/2014/main" id="{14D3F790-4FCB-419A-AF9C-DCD30B940703}"/>
              </a:ext>
            </a:extLst>
          </p:cNvPr>
          <p:cNvSpPr txBox="1"/>
          <p:nvPr/>
        </p:nvSpPr>
        <p:spPr>
          <a:xfrm>
            <a:off x="318822" y="396472"/>
            <a:ext cx="2027478" cy="646331"/>
          </a:xfrm>
          <a:prstGeom prst="rect">
            <a:avLst/>
          </a:prstGeom>
          <a:solidFill>
            <a:schemeClr val="bg1"/>
          </a:solidFill>
        </p:spPr>
        <p:txBody>
          <a:bodyPr wrap="none" rtlCol="0">
            <a:spAutoFit/>
          </a:bodyPr>
          <a:lstStyle/>
          <a:p>
            <a:r>
              <a:rPr lang="en-AU" sz="3600" dirty="0"/>
              <a:t>Cleavages</a:t>
            </a:r>
          </a:p>
        </p:txBody>
      </p:sp>
      <p:pic>
        <p:nvPicPr>
          <p:cNvPr id="5" name="Picture 2" descr="GSV logo">
            <a:extLst>
              <a:ext uri="{FF2B5EF4-FFF2-40B4-BE49-F238E27FC236}">
                <a16:creationId xmlns:a16="http://schemas.microsoft.com/office/drawing/2014/main" id="{5FDA89A1-E6C3-444F-AE82-78597D242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612" y="6111551"/>
            <a:ext cx="15240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153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map, whiteboard&#10;&#10;Description automatically generated">
            <a:extLst>
              <a:ext uri="{FF2B5EF4-FFF2-40B4-BE49-F238E27FC236}">
                <a16:creationId xmlns:a16="http://schemas.microsoft.com/office/drawing/2014/main" id="{6FC8D0DE-17E2-428B-A0BE-632DE7A90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7986" cy="6858000"/>
          </a:xfrm>
          <a:prstGeom prst="rect">
            <a:avLst/>
          </a:prstGeom>
        </p:spPr>
      </p:pic>
      <p:sp>
        <p:nvSpPr>
          <p:cNvPr id="4" name="TextBox 3">
            <a:extLst>
              <a:ext uri="{FF2B5EF4-FFF2-40B4-BE49-F238E27FC236}">
                <a16:creationId xmlns:a16="http://schemas.microsoft.com/office/drawing/2014/main" id="{F91E4BE4-85E5-4A29-A384-99D9D7D9CDCF}"/>
              </a:ext>
            </a:extLst>
          </p:cNvPr>
          <p:cNvSpPr txBox="1"/>
          <p:nvPr/>
        </p:nvSpPr>
        <p:spPr>
          <a:xfrm>
            <a:off x="318822" y="396472"/>
            <a:ext cx="4440062" cy="646331"/>
          </a:xfrm>
          <a:prstGeom prst="rect">
            <a:avLst/>
          </a:prstGeom>
          <a:solidFill>
            <a:schemeClr val="bg1"/>
          </a:solidFill>
        </p:spPr>
        <p:txBody>
          <a:bodyPr wrap="none" rtlCol="0">
            <a:spAutoFit/>
          </a:bodyPr>
          <a:lstStyle/>
          <a:p>
            <a:r>
              <a:rPr lang="en-AU" sz="3600" dirty="0"/>
              <a:t>Intersection </a:t>
            </a:r>
            <a:r>
              <a:rPr lang="en-AU" sz="3600" dirty="0" err="1"/>
              <a:t>Lineations</a:t>
            </a:r>
            <a:endParaRPr lang="en-AU" sz="3600" dirty="0"/>
          </a:p>
        </p:txBody>
      </p:sp>
      <p:pic>
        <p:nvPicPr>
          <p:cNvPr id="1026" name="Picture 2" descr="GSV logo">
            <a:extLst>
              <a:ext uri="{FF2B5EF4-FFF2-40B4-BE49-F238E27FC236}">
                <a16:creationId xmlns:a16="http://schemas.microsoft.com/office/drawing/2014/main" id="{6A47093A-F95B-4BAA-9B36-9A8626DE7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612" y="6111551"/>
            <a:ext cx="1524000" cy="457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5BF0FD-C0D9-4A75-BA8F-CE86E309613E}"/>
              </a:ext>
            </a:extLst>
          </p:cNvPr>
          <p:cNvSpPr txBox="1"/>
          <p:nvPr/>
        </p:nvSpPr>
        <p:spPr>
          <a:xfrm>
            <a:off x="9610531" y="1511558"/>
            <a:ext cx="2332653" cy="1200329"/>
          </a:xfrm>
          <a:prstGeom prst="rect">
            <a:avLst/>
          </a:prstGeom>
          <a:noFill/>
        </p:spPr>
        <p:txBody>
          <a:bodyPr wrap="square" rtlCol="0">
            <a:spAutoFit/>
          </a:bodyPr>
          <a:lstStyle/>
          <a:p>
            <a:r>
              <a:rPr lang="en-AU" dirty="0"/>
              <a:t>Local vergence calculations will feed into </a:t>
            </a:r>
            <a:r>
              <a:rPr lang="en-AU" dirty="0" err="1"/>
              <a:t>LoopStructural’s</a:t>
            </a:r>
            <a:r>
              <a:rPr lang="en-AU" dirty="0"/>
              <a:t> age-aware calculations</a:t>
            </a:r>
          </a:p>
        </p:txBody>
      </p:sp>
    </p:spTree>
    <p:extLst>
      <p:ext uri="{BB962C8B-B14F-4D97-AF65-F5344CB8AC3E}">
        <p14:creationId xmlns:p14="http://schemas.microsoft.com/office/powerpoint/2010/main" val="573184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7870" y="806657"/>
            <a:ext cx="11336694" cy="5324535"/>
          </a:xfrm>
          <a:prstGeom prst="rect">
            <a:avLst/>
          </a:prstGeom>
        </p:spPr>
        <p:txBody>
          <a:bodyPr wrap="square">
            <a:spAutoFit/>
          </a:bodyPr>
          <a:lstStyle/>
          <a:p>
            <a:r>
              <a:rPr lang="en-GB" sz="3600" i="1" dirty="0">
                <a:latin typeface="Calibri" panose="020F0502020204030204" pitchFamily="34" charset="0"/>
                <a:ea typeface="Times New Roman" panose="02020603050405020304" pitchFamily="18" charset="0"/>
                <a:cs typeface="Times New Roman" panose="02020603050405020304" pitchFamily="18" charset="0"/>
              </a:rPr>
              <a:t>map2loop</a:t>
            </a:r>
            <a:r>
              <a:rPr lang="en-GB" sz="3600" dirty="0">
                <a:latin typeface="Calibri" panose="020F0502020204030204" pitchFamily="34" charset="0"/>
                <a:ea typeface="Times New Roman" panose="02020603050405020304" pitchFamily="18" charset="0"/>
                <a:cs typeface="Times New Roman" panose="02020603050405020304" pitchFamily="18" charset="0"/>
              </a:rPr>
              <a:t> automation : </a:t>
            </a:r>
          </a:p>
          <a:p>
            <a:endParaRPr lang="en-GB" sz="24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Significantly reduces the time to first prototype models; </a:t>
            </a:r>
          </a:p>
          <a:p>
            <a:pPr marL="742950" lvl="1" indent="-285750">
              <a:buFont typeface="Arial" panose="020B0604020202020204" pitchFamily="34" charset="0"/>
              <a:buChar char="•"/>
            </a:pPr>
            <a:endParaRPr lang="en-GB" sz="28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Allows reproducible modelling from raw data, whereas current Uncertainty Quantification workflows start from model-ready inputs;</a:t>
            </a:r>
          </a:p>
          <a:p>
            <a:pPr marL="742950" lvl="1" indent="-285750">
              <a:buFont typeface="Arial" panose="020B0604020202020204" pitchFamily="34" charset="0"/>
              <a:buChar char="•"/>
            </a:pPr>
            <a:endParaRPr lang="en-GB" sz="28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Clearly separates the primary observations, interpretations, derived data and conceptual priors during the data reduction steps; and </a:t>
            </a:r>
          </a:p>
          <a:p>
            <a:pPr marL="742950" lvl="1" indent="-285750">
              <a:buFont typeface="Arial" panose="020B0604020202020204" pitchFamily="34" charset="0"/>
              <a:buChar char="•"/>
            </a:pPr>
            <a:endParaRPr lang="en-GB" sz="28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Provides a homogenous pathway to Sensitivity Analysis, Uncertainty Quantification, Multiscale Modelling and Value of Information studies. </a:t>
            </a:r>
            <a:endParaRPr lang="en-AU" sz="2800" dirty="0"/>
          </a:p>
        </p:txBody>
      </p:sp>
    </p:spTree>
    <p:extLst>
      <p:ext uri="{BB962C8B-B14F-4D97-AF65-F5344CB8AC3E}">
        <p14:creationId xmlns:p14="http://schemas.microsoft.com/office/powerpoint/2010/main" val="1920260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3512" r="2569"/>
          <a:stretch/>
        </p:blipFill>
        <p:spPr>
          <a:xfrm>
            <a:off x="-1" y="923731"/>
            <a:ext cx="12195111" cy="5912498"/>
          </a:xfrm>
          <a:prstGeom prst="rect">
            <a:avLst/>
          </a:prstGeom>
        </p:spPr>
      </p:pic>
      <p:pic>
        <p:nvPicPr>
          <p:cNvPr id="3" name="Picture 2"/>
          <p:cNvPicPr>
            <a:picLocks noChangeAspect="1"/>
          </p:cNvPicPr>
          <p:nvPr/>
        </p:nvPicPr>
        <p:blipFill>
          <a:blip r:embed="rId3"/>
          <a:stretch>
            <a:fillRect/>
          </a:stretch>
        </p:blipFill>
        <p:spPr>
          <a:xfrm>
            <a:off x="1064264" y="5108347"/>
            <a:ext cx="3107257" cy="150933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4265076" y="5108347"/>
            <a:ext cx="2818493" cy="161035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7256900" y="5108347"/>
            <a:ext cx="4084048" cy="1575636"/>
          </a:xfrm>
          <a:prstGeom prst="rect">
            <a:avLst/>
          </a:prstGeom>
          <a:ln>
            <a:noFill/>
          </a:ln>
          <a:effectLst>
            <a:outerShdw blurRad="292100" dist="139700" dir="2700000" algn="tl" rotWithShape="0">
              <a:srgbClr val="333333">
                <a:alpha val="65000"/>
              </a:srgbClr>
            </a:outerShdw>
          </a:effectLst>
        </p:spPr>
      </p:pic>
      <p:pic>
        <p:nvPicPr>
          <p:cNvPr id="1026" name="Picture 2" descr="Image result for warning icons for powerpoint presentations"/>
          <p:cNvPicPr>
            <a:picLocks noChangeAspect="1" noChangeArrowheads="1"/>
          </p:cNvPicPr>
          <p:nvPr/>
        </p:nvPicPr>
        <p:blipFill>
          <a:blip r:embed="rId6"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19281" y="70898"/>
            <a:ext cx="724050" cy="6962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43331" y="190642"/>
            <a:ext cx="5009192" cy="461665"/>
          </a:xfrm>
          <a:prstGeom prst="rect">
            <a:avLst/>
          </a:prstGeom>
          <a:noFill/>
        </p:spPr>
        <p:txBody>
          <a:bodyPr wrap="none" rtlCol="0">
            <a:spAutoFit/>
          </a:bodyPr>
          <a:lstStyle/>
          <a:p>
            <a:r>
              <a:rPr lang="en-AU" sz="2400" dirty="0">
                <a:solidFill>
                  <a:srgbClr val="FF0000"/>
                </a:solidFill>
              </a:rPr>
              <a:t>Proof of concept, use at your own risk!</a:t>
            </a:r>
          </a:p>
        </p:txBody>
      </p:sp>
    </p:spTree>
    <p:extLst>
      <p:ext uri="{BB962C8B-B14F-4D97-AF65-F5344CB8AC3E}">
        <p14:creationId xmlns:p14="http://schemas.microsoft.com/office/powerpoint/2010/main" val="4138372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1174" y="410546"/>
            <a:ext cx="10360601" cy="5632311"/>
          </a:xfrm>
          <a:prstGeom prst="rect">
            <a:avLst/>
          </a:prstGeom>
          <a:noFill/>
        </p:spPr>
        <p:txBody>
          <a:bodyPr wrap="square" rtlCol="0">
            <a:spAutoFit/>
          </a:bodyPr>
          <a:lstStyle/>
          <a:p>
            <a:r>
              <a:rPr lang="en-AU" sz="3200" dirty="0"/>
              <a:t>Principles:</a:t>
            </a:r>
          </a:p>
          <a:p>
            <a:endParaRPr lang="en-AU" dirty="0"/>
          </a:p>
          <a:p>
            <a:pPr marL="285750" indent="-285750">
              <a:spcAft>
                <a:spcPts val="1200"/>
              </a:spcAft>
              <a:buFont typeface="Arial" panose="020B0604020202020204" pitchFamily="34" charset="0"/>
              <a:buChar char="•"/>
            </a:pPr>
            <a:r>
              <a:rPr lang="en-AU" sz="2400" dirty="0"/>
              <a:t>Accept structured data as-is</a:t>
            </a:r>
          </a:p>
          <a:p>
            <a:pPr marL="800100" lvl="1" indent="-342900">
              <a:spcAft>
                <a:spcPts val="1200"/>
              </a:spcAft>
              <a:buFont typeface="Wingdings" panose="05000000000000000000" pitchFamily="2" charset="2"/>
              <a:buChar char="ü"/>
            </a:pPr>
            <a:r>
              <a:rPr lang="en-AU" sz="2400" dirty="0"/>
              <a:t>allows real-time modelling</a:t>
            </a:r>
          </a:p>
          <a:p>
            <a:pPr marL="800100" lvl="1" indent="-342900">
              <a:spcAft>
                <a:spcPts val="1200"/>
              </a:spcAft>
              <a:buFont typeface="Wingdings" panose="05000000000000000000" pitchFamily="2" charset="2"/>
              <a:buChar char="ü"/>
            </a:pPr>
            <a:endParaRPr lang="en-AU" sz="2400" dirty="0"/>
          </a:p>
          <a:p>
            <a:pPr marL="285750" indent="-285750">
              <a:spcAft>
                <a:spcPts val="1200"/>
              </a:spcAft>
              <a:buFont typeface="Arial" panose="020B0604020202020204" pitchFamily="34" charset="0"/>
              <a:buChar char="•"/>
            </a:pPr>
            <a:r>
              <a:rPr lang="en-AU" sz="2400" dirty="0"/>
              <a:t>Modify on the fly</a:t>
            </a:r>
          </a:p>
          <a:p>
            <a:pPr marL="800100" lvl="1" indent="-342900">
              <a:spcAft>
                <a:spcPts val="1200"/>
              </a:spcAft>
              <a:buFont typeface="Wingdings" panose="05000000000000000000" pitchFamily="2" charset="2"/>
              <a:buChar char="ü"/>
            </a:pPr>
            <a:r>
              <a:rPr lang="en-AU" sz="2400" dirty="0"/>
              <a:t>reproject, upscale, derive missing information, define conceptual constraints</a:t>
            </a:r>
          </a:p>
          <a:p>
            <a:pPr marL="800100" lvl="1" indent="-342900">
              <a:spcAft>
                <a:spcPts val="1200"/>
              </a:spcAft>
              <a:buFont typeface="Wingdings" panose="05000000000000000000" pitchFamily="2" charset="2"/>
              <a:buChar char="ü"/>
            </a:pPr>
            <a:endParaRPr lang="en-AU" sz="2400" dirty="0"/>
          </a:p>
          <a:p>
            <a:pPr marL="285750" indent="-285750">
              <a:spcAft>
                <a:spcPts val="1200"/>
              </a:spcAft>
              <a:buFont typeface="Arial" panose="020B0604020202020204" pitchFamily="34" charset="0"/>
              <a:buChar char="•"/>
            </a:pPr>
            <a:r>
              <a:rPr lang="en-AU" sz="2400" dirty="0"/>
              <a:t>Iteratively define all parameters needed to build a model so that they can be front-loaded into </a:t>
            </a:r>
            <a:r>
              <a:rPr lang="en-AU" sz="2400" i="1" dirty="0"/>
              <a:t>map2loop</a:t>
            </a:r>
            <a:r>
              <a:rPr lang="en-AU" sz="2400" dirty="0"/>
              <a:t> </a:t>
            </a:r>
          </a:p>
          <a:p>
            <a:pPr marL="800100" lvl="1" indent="-342900">
              <a:spcAft>
                <a:spcPts val="1200"/>
              </a:spcAft>
              <a:buFont typeface="Wingdings" panose="05000000000000000000" pitchFamily="2" charset="2"/>
              <a:buChar char="ü"/>
            </a:pPr>
            <a:r>
              <a:rPr lang="en-AU" sz="2400" dirty="0"/>
              <a:t>ensures reproducibility</a:t>
            </a:r>
          </a:p>
        </p:txBody>
      </p:sp>
    </p:spTree>
    <p:extLst>
      <p:ext uri="{BB962C8B-B14F-4D97-AF65-F5344CB8AC3E}">
        <p14:creationId xmlns:p14="http://schemas.microsoft.com/office/powerpoint/2010/main" val="926620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Callout 4"/>
          <p:cNvSpPr/>
          <p:nvPr/>
        </p:nvSpPr>
        <p:spPr>
          <a:xfrm>
            <a:off x="232521" y="529422"/>
            <a:ext cx="3767980" cy="1965960"/>
          </a:xfrm>
          <a:prstGeom prst="cloudCallout">
            <a:avLst>
              <a:gd name="adj1" fmla="val -3064"/>
              <a:gd name="adj2" fmla="val 132529"/>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Observations</a:t>
            </a:r>
          </a:p>
          <a:p>
            <a:pPr algn="ctr"/>
            <a:endParaRPr lang="en-AU" sz="3200" dirty="0"/>
          </a:p>
        </p:txBody>
      </p:sp>
      <p:sp>
        <p:nvSpPr>
          <p:cNvPr id="6" name="Cloud Callout 5"/>
          <p:cNvSpPr/>
          <p:nvPr/>
        </p:nvSpPr>
        <p:spPr>
          <a:xfrm>
            <a:off x="4577578" y="560358"/>
            <a:ext cx="4083095" cy="2130373"/>
          </a:xfrm>
          <a:prstGeom prst="cloudCallout">
            <a:avLst>
              <a:gd name="adj1" fmla="val -112799"/>
              <a:gd name="adj2" fmla="val 116955"/>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Interpretations</a:t>
            </a:r>
          </a:p>
          <a:p>
            <a:pPr algn="ctr"/>
            <a:endParaRPr lang="en-AU" sz="3200" dirty="0"/>
          </a:p>
        </p:txBody>
      </p:sp>
      <p:sp>
        <p:nvSpPr>
          <p:cNvPr id="7" name="Cloud Callout 6"/>
          <p:cNvSpPr/>
          <p:nvPr/>
        </p:nvSpPr>
        <p:spPr>
          <a:xfrm rot="21060348">
            <a:off x="7068055" y="1052519"/>
            <a:ext cx="4413698" cy="2302866"/>
          </a:xfrm>
          <a:prstGeom prst="cloudCallout">
            <a:avLst>
              <a:gd name="adj1" fmla="val -177332"/>
              <a:gd name="adj2" fmla="val 46265"/>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Concepts</a:t>
            </a:r>
          </a:p>
          <a:p>
            <a:pPr algn="ctr"/>
            <a:endParaRPr lang="en-AU" sz="3200" dirty="0"/>
          </a:p>
        </p:txBody>
      </p:sp>
      <p:sp>
        <p:nvSpPr>
          <p:cNvPr id="8" name="Cloud Callout 7"/>
          <p:cNvSpPr/>
          <p:nvPr/>
        </p:nvSpPr>
        <p:spPr>
          <a:xfrm>
            <a:off x="6619125" y="4369777"/>
            <a:ext cx="4413698" cy="2302866"/>
          </a:xfrm>
          <a:prstGeom prst="cloudCallout">
            <a:avLst>
              <a:gd name="adj1" fmla="val -154463"/>
              <a:gd name="adj2" fmla="val -60861"/>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Algorithms</a:t>
            </a:r>
          </a:p>
          <a:p>
            <a:pPr algn="ctr"/>
            <a:endParaRPr lang="en-AU" sz="3200" dirty="0"/>
          </a:p>
        </p:txBody>
      </p:sp>
      <p:sp>
        <p:nvSpPr>
          <p:cNvPr id="10" name="Oval 9"/>
          <p:cNvSpPr/>
          <p:nvPr/>
        </p:nvSpPr>
        <p:spPr>
          <a:xfrm>
            <a:off x="3429000" y="3120222"/>
            <a:ext cx="285750" cy="285750"/>
          </a:xfrm>
          <a:prstGeom prst="ellipse">
            <a:avLst/>
          </a:prstGeom>
          <a:solidFill>
            <a:srgbClr val="5482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4291828" y="3485852"/>
            <a:ext cx="285750" cy="285750"/>
          </a:xfrm>
          <a:prstGeom prst="ellipse">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377193" y="2737182"/>
            <a:ext cx="574098" cy="574098"/>
          </a:xfrm>
          <a:prstGeom prst="ellipse">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5895225" y="4815672"/>
            <a:ext cx="574098" cy="57409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4209674" y="4447684"/>
            <a:ext cx="285750" cy="2857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p:cNvSpPr/>
          <p:nvPr/>
        </p:nvSpPr>
        <p:spPr>
          <a:xfrm>
            <a:off x="31170" y="26268"/>
            <a:ext cx="10363510" cy="461665"/>
          </a:xfrm>
          <a:prstGeom prst="rect">
            <a:avLst/>
          </a:prstGeom>
        </p:spPr>
        <p:txBody>
          <a:bodyPr wrap="square">
            <a:spAutoFit/>
          </a:bodyPr>
          <a:lstStyle/>
          <a:p>
            <a:r>
              <a:rPr lang="en-AU" sz="2400" dirty="0"/>
              <a:t>Ingredients of a 3D geological model (and sources of uncertainty)</a:t>
            </a:r>
          </a:p>
        </p:txBody>
      </p:sp>
      <p:pic>
        <p:nvPicPr>
          <p:cNvPr id="18" name="Picture 6" descr="Imbricate faulting in the hanging wall of a listric normal fa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825974" y="2407449"/>
            <a:ext cx="2315608" cy="866775"/>
          </a:xfrm>
          <a:prstGeom prst="rect">
            <a:avLst/>
          </a:prstGeom>
          <a:solidFill>
            <a:schemeClr val="tx1"/>
          </a:solidFill>
          <a:ln>
            <a:solidFill>
              <a:schemeClr val="tx1"/>
            </a:solidFill>
          </a:ln>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7088" y="5521210"/>
            <a:ext cx="2397671" cy="637608"/>
          </a:xfrm>
          <a:prstGeom prst="rect">
            <a:avLst/>
          </a:prstGeom>
          <a:ln>
            <a:solidFill>
              <a:schemeClr val="tx1"/>
            </a:solidFill>
          </a:ln>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9748" y="1608154"/>
            <a:ext cx="1866242" cy="1238557"/>
          </a:xfrm>
          <a:prstGeom prst="rect">
            <a:avLst/>
          </a:prstGeom>
          <a:ln>
            <a:solidFill>
              <a:schemeClr val="tx1"/>
            </a:solidFill>
          </a:ln>
        </p:spPr>
      </p:pic>
      <p:pic>
        <p:nvPicPr>
          <p:cNvPr id="1028" name="Picture 4" descr="https://cdn.exploroz.com/images/places/57388_7__TN1000x800.jpg?gid=166707"/>
          <p:cNvPicPr>
            <a:picLocks noChangeAspect="1" noChangeArrowheads="1"/>
          </p:cNvPicPr>
          <p:nvPr/>
        </p:nvPicPr>
        <p:blipFill rotWithShape="1">
          <a:blip r:embed="rId5">
            <a:extLst>
              <a:ext uri="{28A0092B-C50C-407E-A947-70E740481C1C}">
                <a14:useLocalDpi xmlns:a14="http://schemas.microsoft.com/office/drawing/2010/main" val="0"/>
              </a:ext>
            </a:extLst>
          </a:blip>
          <a:srcRect l="29777" t="41112" r="20577" b="25505"/>
          <a:stretch/>
        </p:blipFill>
        <p:spPr bwMode="auto">
          <a:xfrm>
            <a:off x="1012246" y="1493900"/>
            <a:ext cx="2120958" cy="10696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clrChange>
              <a:clrFrom>
                <a:srgbClr val="FFFFFF"/>
              </a:clrFrom>
              <a:clrTo>
                <a:srgbClr val="FFFFFF">
                  <a:alpha val="0"/>
                </a:srgbClr>
              </a:clrTo>
            </a:clrChange>
          </a:blip>
          <a:stretch>
            <a:fillRect/>
          </a:stretch>
        </p:blipFill>
        <p:spPr>
          <a:xfrm flipH="1">
            <a:off x="1012246" y="3686234"/>
            <a:ext cx="2493644" cy="3118202"/>
          </a:xfrm>
          <a:prstGeom prst="rect">
            <a:avLst/>
          </a:prstGeom>
        </p:spPr>
      </p:pic>
      <p:grpSp>
        <p:nvGrpSpPr>
          <p:cNvPr id="16" name="Group 15"/>
          <p:cNvGrpSpPr/>
          <p:nvPr/>
        </p:nvGrpSpPr>
        <p:grpSpPr>
          <a:xfrm>
            <a:off x="1219296" y="3933860"/>
            <a:ext cx="2034659" cy="1457007"/>
            <a:chOff x="1200379" y="3940800"/>
            <a:chExt cx="1417895" cy="869325"/>
          </a:xfrm>
        </p:grpSpPr>
        <p:pic>
          <p:nvPicPr>
            <p:cNvPr id="9" name="Picture 8"/>
            <p:cNvPicPr>
              <a:picLocks noChangeAspect="1"/>
            </p:cNvPicPr>
            <p:nvPr/>
          </p:nvPicPr>
          <p:blipFill>
            <a:blip r:embed="rId7">
              <a:clrChange>
                <a:clrFrom>
                  <a:srgbClr val="FFFFFF"/>
                </a:clrFrom>
                <a:clrTo>
                  <a:srgbClr val="FFFFFF">
                    <a:alpha val="0"/>
                  </a:srgbClr>
                </a:clrTo>
              </a:clrChange>
            </a:blip>
            <a:stretch>
              <a:fillRect/>
            </a:stretch>
          </p:blipFill>
          <p:spPr>
            <a:xfrm>
              <a:off x="1200379" y="3940800"/>
              <a:ext cx="1417895" cy="869325"/>
            </a:xfrm>
            <a:prstGeom prst="rect">
              <a:avLst/>
            </a:prstGeom>
          </p:spPr>
        </p:pic>
        <p:sp>
          <p:nvSpPr>
            <p:cNvPr id="15" name="Rectangle 14"/>
            <p:cNvSpPr/>
            <p:nvPr/>
          </p:nvSpPr>
          <p:spPr>
            <a:xfrm>
              <a:off x="2402681" y="4657725"/>
              <a:ext cx="164307"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592039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92914" y="1208865"/>
            <a:ext cx="11735603" cy="5175310"/>
            <a:chOff x="642049" y="1441621"/>
            <a:chExt cx="9442397" cy="4186361"/>
          </a:xfrm>
        </p:grpSpPr>
        <p:pic>
          <p:nvPicPr>
            <p:cNvPr id="2" name="Picture 4" descr="Image result for jumbled telephone wires"/>
            <p:cNvPicPr>
              <a:picLocks noChangeAspect="1" noChangeArrowheads="1"/>
            </p:cNvPicPr>
            <p:nvPr/>
          </p:nvPicPr>
          <p:blipFill rotWithShape="1">
            <a:blip r:embed="rId2">
              <a:extLst>
                <a:ext uri="{28A0092B-C50C-407E-A947-70E740481C1C}">
                  <a14:useLocalDpi xmlns:a14="http://schemas.microsoft.com/office/drawing/2010/main" val="0"/>
                </a:ext>
              </a:extLst>
            </a:blip>
            <a:srcRect b="5820"/>
            <a:stretch/>
          </p:blipFill>
          <p:spPr bwMode="auto">
            <a:xfrm>
              <a:off x="2683790" y="1896074"/>
              <a:ext cx="5607377" cy="3731908"/>
            </a:xfrm>
            <a:prstGeom prst="rect">
              <a:avLst/>
            </a:prstGeom>
            <a:noFill/>
            <a:extLst>
              <a:ext uri="{909E8E84-426E-40DD-AFC4-6F175D3DCCD1}">
                <a14:hiddenFill xmlns:a14="http://schemas.microsoft.com/office/drawing/2010/main">
                  <a:solidFill>
                    <a:srgbClr val="FFFFFF"/>
                  </a:solidFill>
                </a14:hiddenFill>
              </a:ext>
            </a:extLst>
          </p:spPr>
        </p:pic>
        <p:sp>
          <p:nvSpPr>
            <p:cNvPr id="3" name="Cloud Callout 2"/>
            <p:cNvSpPr/>
            <p:nvPr/>
          </p:nvSpPr>
          <p:spPr>
            <a:xfrm>
              <a:off x="816456" y="1441621"/>
              <a:ext cx="2085468" cy="1088102"/>
            </a:xfrm>
            <a:prstGeom prst="cloudCallout">
              <a:avLst>
                <a:gd name="adj1" fmla="val -4608"/>
                <a:gd name="adj2" fmla="val -66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Observations</a:t>
              </a:r>
            </a:p>
            <a:p>
              <a:pPr algn="ctr"/>
              <a:endParaRPr lang="en-AU" sz="1600" dirty="0"/>
            </a:p>
          </p:txBody>
        </p:sp>
        <p:sp>
          <p:nvSpPr>
            <p:cNvPr id="4" name="Cloud Callout 3"/>
            <p:cNvSpPr/>
            <p:nvPr/>
          </p:nvSpPr>
          <p:spPr>
            <a:xfrm>
              <a:off x="642049" y="3870093"/>
              <a:ext cx="2259875" cy="1179100"/>
            </a:xfrm>
            <a:prstGeom prst="cloudCallout">
              <a:avLst>
                <a:gd name="adj1" fmla="val -4693"/>
                <a:gd name="adj2" fmla="val 11211"/>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Interpretations</a:t>
              </a:r>
            </a:p>
            <a:p>
              <a:pPr algn="ctr"/>
              <a:endParaRPr lang="en-AU" sz="1600" dirty="0"/>
            </a:p>
          </p:txBody>
        </p:sp>
        <p:sp>
          <p:nvSpPr>
            <p:cNvPr id="5" name="Cloud Callout 4"/>
            <p:cNvSpPr/>
            <p:nvPr/>
          </p:nvSpPr>
          <p:spPr>
            <a:xfrm>
              <a:off x="7325707" y="1822213"/>
              <a:ext cx="2442855" cy="1274570"/>
            </a:xfrm>
            <a:prstGeom prst="cloudCallout">
              <a:avLst>
                <a:gd name="adj1" fmla="val 1387"/>
                <a:gd name="adj2" fmla="val 1806"/>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Concepts</a:t>
              </a:r>
            </a:p>
            <a:p>
              <a:pPr algn="ctr"/>
              <a:endParaRPr lang="en-AU" sz="1600" dirty="0"/>
            </a:p>
          </p:txBody>
        </p:sp>
        <p:sp>
          <p:nvSpPr>
            <p:cNvPr id="6" name="Cloud Callout 5"/>
            <p:cNvSpPr/>
            <p:nvPr/>
          </p:nvSpPr>
          <p:spPr>
            <a:xfrm>
              <a:off x="7641591" y="4020637"/>
              <a:ext cx="2442855" cy="1274570"/>
            </a:xfrm>
            <a:prstGeom prst="cloudCallout">
              <a:avLst>
                <a:gd name="adj1" fmla="val -9818"/>
                <a:gd name="adj2" fmla="val 14943"/>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Algorithms</a:t>
              </a:r>
            </a:p>
            <a:p>
              <a:pPr algn="ctr"/>
              <a:endParaRPr lang="en-AU" sz="1600" dirty="0"/>
            </a:p>
          </p:txBody>
        </p:sp>
      </p:grpSp>
      <p:grpSp>
        <p:nvGrpSpPr>
          <p:cNvPr id="11" name="Group 10"/>
          <p:cNvGrpSpPr/>
          <p:nvPr/>
        </p:nvGrpSpPr>
        <p:grpSpPr>
          <a:xfrm>
            <a:off x="5522004" y="542926"/>
            <a:ext cx="1338577" cy="1532720"/>
            <a:chOff x="5522004" y="542926"/>
            <a:chExt cx="1338577" cy="1532720"/>
          </a:xfrm>
        </p:grpSpPr>
        <p:sp>
          <p:nvSpPr>
            <p:cNvPr id="8" name="Rounded Rectangle 7"/>
            <p:cNvSpPr/>
            <p:nvPr/>
          </p:nvSpPr>
          <p:spPr>
            <a:xfrm>
              <a:off x="5522004" y="542926"/>
              <a:ext cx="1338577" cy="153272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Current 3D Modelling Workflow</a:t>
              </a:r>
            </a:p>
            <a:p>
              <a:pPr algn="ctr"/>
              <a:endParaRPr lang="en-AU" dirty="0"/>
            </a:p>
          </p:txBody>
        </p:sp>
        <p:cxnSp>
          <p:nvCxnSpPr>
            <p:cNvPr id="10" name="Straight Arrow Connector 9"/>
            <p:cNvCxnSpPr/>
            <p:nvPr/>
          </p:nvCxnSpPr>
          <p:spPr>
            <a:xfrm>
              <a:off x="6191292" y="1581150"/>
              <a:ext cx="0" cy="3810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8477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865" y="128135"/>
            <a:ext cx="10515600" cy="688975"/>
          </a:xfrm>
        </p:spPr>
        <p:txBody>
          <a:bodyPr>
            <a:normAutofit fontScale="90000"/>
          </a:bodyPr>
          <a:lstStyle/>
          <a:p>
            <a:r>
              <a:rPr lang="en-AU" dirty="0"/>
              <a:t>Prior concepts about region (faults)</a:t>
            </a:r>
          </a:p>
        </p:txBody>
      </p:sp>
      <p:sp>
        <p:nvSpPr>
          <p:cNvPr id="3" name="Content Placeholder 2"/>
          <p:cNvSpPr>
            <a:spLocks noGrp="1"/>
          </p:cNvSpPr>
          <p:nvPr>
            <p:ph idx="4294967295"/>
          </p:nvPr>
        </p:nvSpPr>
        <p:spPr>
          <a:xfrm>
            <a:off x="87864" y="991735"/>
            <a:ext cx="12053455" cy="1319110"/>
          </a:xfrm>
        </p:spPr>
        <p:txBody>
          <a:bodyPr>
            <a:normAutofit/>
          </a:bodyPr>
          <a:lstStyle/>
          <a:p>
            <a:pPr marL="0" indent="0">
              <a:buNone/>
            </a:pPr>
            <a:r>
              <a:rPr lang="en-AU" dirty="0"/>
              <a:t>Without limited geophysical constraints, the sub-surface geometry of faults is often ‘solved’ by applying a pre-conceived notion based on vertical, </a:t>
            </a:r>
            <a:r>
              <a:rPr lang="en-AU" dirty="0" err="1"/>
              <a:t>listric</a:t>
            </a:r>
            <a:r>
              <a:rPr lang="en-AU" dirty="0"/>
              <a:t>, flower or negative flow, fold &amp; thrust geometries.</a:t>
            </a:r>
          </a:p>
          <a:p>
            <a:pPr marL="0" indent="0">
              <a:buNone/>
            </a:pPr>
            <a:endParaRPr lang="en-AU"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6979" t="11092" b="67970"/>
          <a:stretch/>
        </p:blipFill>
        <p:spPr>
          <a:xfrm>
            <a:off x="2950119" y="2317308"/>
            <a:ext cx="5846300" cy="1386945"/>
          </a:xfrm>
          <a:prstGeom prst="rect">
            <a:avLst/>
          </a:prstGeom>
        </p:spPr>
      </p:pic>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399" y="3901513"/>
            <a:ext cx="3273882" cy="2749549"/>
          </a:xfrm>
          <a:prstGeom prst="rect">
            <a:avLst/>
          </a:prstGeom>
        </p:spPr>
      </p:pic>
      <p:pic>
        <p:nvPicPr>
          <p:cNvPr id="7" name="Picture 6"/>
          <p:cNvPicPr>
            <a:picLocks noChangeAspect="1"/>
          </p:cNvPicPr>
          <p:nvPr/>
        </p:nvPicPr>
        <p:blipFill>
          <a:blip r:embed="rId4"/>
          <a:stretch>
            <a:fillRect/>
          </a:stretch>
        </p:blipFill>
        <p:spPr>
          <a:xfrm>
            <a:off x="4405255" y="4240146"/>
            <a:ext cx="3284206" cy="2141507"/>
          </a:xfrm>
          <a:prstGeom prst="rect">
            <a:avLst/>
          </a:prstGeom>
        </p:spPr>
      </p:pic>
      <p:pic>
        <p:nvPicPr>
          <p:cNvPr id="8" name="Picture 4" descr="https://files.mtstatic.com/site_4038/278/0?Expires=1575816752&amp;Signature=JFHlqVpjiO7CfBzqtZQZzj6xz~zDtEqb596NdngojiI-GEsIV8buP0iL~AJvwkVJ4PXAG~RR3JCqzksRXqBM0GxecPzqSke9wQf8XPsEqD33-6oJPvJ4QMjS3cfiL9mcbZZeS36jYPvMWYH2Cry7wSSAb7sj8FsbOxBpof3oGkY_&amp;Key-Pair-Id=APKAJ5Y6AV4GI7A555N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681436" y="5310900"/>
            <a:ext cx="3021706" cy="9779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bricate faulting in the hanging wall of a listric normal f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81435" y="3781265"/>
            <a:ext cx="3244459" cy="130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508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865" y="128135"/>
            <a:ext cx="10515600" cy="688975"/>
          </a:xfrm>
        </p:spPr>
        <p:txBody>
          <a:bodyPr>
            <a:normAutofit fontScale="90000"/>
          </a:bodyPr>
          <a:lstStyle/>
          <a:p>
            <a:r>
              <a:rPr lang="en-AU" dirty="0"/>
              <a:t>Prior concepts about region (faults)</a:t>
            </a:r>
          </a:p>
        </p:txBody>
      </p:sp>
      <p:pic>
        <p:nvPicPr>
          <p:cNvPr id="7" name="Picture 6"/>
          <p:cNvPicPr>
            <a:picLocks noChangeAspect="1"/>
          </p:cNvPicPr>
          <p:nvPr/>
        </p:nvPicPr>
        <p:blipFill rotWithShape="1">
          <a:blip r:embed="rId2"/>
          <a:srcRect r="50314"/>
          <a:stretch/>
        </p:blipFill>
        <p:spPr>
          <a:xfrm>
            <a:off x="887462" y="1042174"/>
            <a:ext cx="2424905" cy="3182341"/>
          </a:xfrm>
          <a:prstGeom prst="rect">
            <a:avLst/>
          </a:prstGeom>
        </p:spPr>
      </p:pic>
      <p:pic>
        <p:nvPicPr>
          <p:cNvPr id="9" name="Picture 6" descr="Imbricate faulting in the hanging wall of a listric normal fa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048501" y="1546807"/>
            <a:ext cx="4494837" cy="18127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t="-1" r="47293" b="64447"/>
          <a:stretch/>
        </p:blipFill>
        <p:spPr>
          <a:xfrm>
            <a:off x="2659224" y="3982164"/>
            <a:ext cx="7779189" cy="2668897"/>
          </a:xfrm>
          <a:prstGeom prst="rect">
            <a:avLst/>
          </a:prstGeom>
        </p:spPr>
      </p:pic>
      <p:sp>
        <p:nvSpPr>
          <p:cNvPr id="4" name="Oval 3"/>
          <p:cNvSpPr/>
          <p:nvPr/>
        </p:nvSpPr>
        <p:spPr>
          <a:xfrm>
            <a:off x="2815949" y="4208903"/>
            <a:ext cx="2366958" cy="2290891"/>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1139941" y="1296229"/>
            <a:ext cx="1919946" cy="267422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335485" y="3982164"/>
            <a:ext cx="2226384" cy="2154834"/>
          </a:xfrm>
          <a:prstGeom prst="ellipse">
            <a:avLst/>
          </a:prstGeom>
          <a:noFill/>
          <a:ln w="57150">
            <a:solidFill>
              <a:srgbClr val="E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904653" y="918717"/>
            <a:ext cx="4787607" cy="2731444"/>
          </a:xfrm>
          <a:prstGeom prst="ellipse">
            <a:avLst/>
          </a:prstGeom>
          <a:noFill/>
          <a:ln w="57150">
            <a:solidFill>
              <a:srgbClr val="E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6918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0450" y="307571"/>
            <a:ext cx="7785803" cy="2585323"/>
          </a:xfrm>
          <a:prstGeom prst="rect">
            <a:avLst/>
          </a:prstGeom>
          <a:noFill/>
        </p:spPr>
        <p:txBody>
          <a:bodyPr wrap="square" rtlCol="0">
            <a:spAutoFit/>
          </a:bodyPr>
          <a:lstStyle/>
          <a:p>
            <a:r>
              <a:rPr lang="en-AU" sz="2800" dirty="0"/>
              <a:t>Two end-member regional 3D modelling scenarios:</a:t>
            </a:r>
          </a:p>
          <a:p>
            <a:endParaRPr lang="en-AU" dirty="0"/>
          </a:p>
          <a:p>
            <a:endParaRPr lang="en-AU" dirty="0"/>
          </a:p>
          <a:p>
            <a:endParaRPr lang="en-AU" dirty="0"/>
          </a:p>
          <a:p>
            <a:pPr marL="800100" lvl="1" indent="-342900">
              <a:buFont typeface="+mj-lt"/>
              <a:buAutoNum type="arabicPeriod"/>
            </a:pPr>
            <a:r>
              <a:rPr lang="en-AU" sz="2000" dirty="0"/>
              <a:t>Geological constraints come FIRST</a:t>
            </a:r>
          </a:p>
          <a:p>
            <a:pPr marL="800100" lvl="1" indent="-342900">
              <a:buFont typeface="+mj-lt"/>
              <a:buAutoNum type="arabicPeriod"/>
            </a:pPr>
            <a:endParaRPr lang="en-AU" sz="2000" dirty="0"/>
          </a:p>
          <a:p>
            <a:pPr marL="800100" lvl="1" indent="-342900">
              <a:buFont typeface="+mj-lt"/>
              <a:buAutoNum type="arabicPeriod"/>
            </a:pPr>
            <a:endParaRPr lang="en-AU" sz="2000" dirty="0"/>
          </a:p>
          <a:p>
            <a:pPr marL="800100" lvl="1" indent="-342900">
              <a:buFont typeface="+mj-lt"/>
              <a:buAutoNum type="arabicPeriod"/>
            </a:pPr>
            <a:endParaRPr lang="en-AU"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1251" y="1105384"/>
            <a:ext cx="5300749" cy="5752616"/>
          </a:xfrm>
          <a:prstGeom prst="rect">
            <a:avLst/>
          </a:prstGeom>
        </p:spPr>
      </p:pic>
      <p:sp>
        <p:nvSpPr>
          <p:cNvPr id="7" name="TextBox 6"/>
          <p:cNvSpPr txBox="1"/>
          <p:nvPr/>
        </p:nvSpPr>
        <p:spPr>
          <a:xfrm>
            <a:off x="4595944" y="6031534"/>
            <a:ext cx="2295307" cy="738664"/>
          </a:xfrm>
          <a:prstGeom prst="rect">
            <a:avLst/>
          </a:prstGeom>
          <a:noFill/>
        </p:spPr>
        <p:txBody>
          <a:bodyPr wrap="none" rtlCol="0">
            <a:spAutoFit/>
          </a:bodyPr>
          <a:lstStyle/>
          <a:p>
            <a:pPr algn="r"/>
            <a:r>
              <a:rPr lang="en-AU" sz="1400" dirty="0"/>
              <a:t>GSWA 500K </a:t>
            </a:r>
          </a:p>
          <a:p>
            <a:pPr algn="r"/>
            <a:r>
              <a:rPr lang="en-AU" sz="1400" dirty="0"/>
              <a:t>Interpreted Bedrock Geology</a:t>
            </a:r>
          </a:p>
          <a:p>
            <a:pPr algn="r"/>
            <a:r>
              <a:rPr lang="en-AU" sz="1400" dirty="0"/>
              <a:t>1 degree square</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751" r="57329" b="2536"/>
          <a:stretch/>
        </p:blipFill>
        <p:spPr>
          <a:xfrm>
            <a:off x="2027965" y="3193834"/>
            <a:ext cx="2332653" cy="3363226"/>
          </a:xfrm>
          <a:prstGeom prst="rect">
            <a:avLst/>
          </a:prstGeom>
        </p:spPr>
      </p:pic>
    </p:spTree>
    <p:extLst>
      <p:ext uri="{BB962C8B-B14F-4D97-AF65-F5344CB8AC3E}">
        <p14:creationId xmlns:p14="http://schemas.microsoft.com/office/powerpoint/2010/main" val="3772935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4957</TotalTime>
  <Words>1046</Words>
  <Application>Microsoft Office PowerPoint</Application>
  <PresentationFormat>Widescreen</PresentationFormat>
  <Paragraphs>163</Paragraphs>
  <Slides>33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Book Antiqua</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Prior concepts about region (faults)</vt:lpstr>
      <vt:lpstr>Prior concepts about region (faults)</vt:lpstr>
      <vt:lpstr>PowerPoint Presentation</vt:lpstr>
      <vt:lpstr>PowerPoint Presentation</vt:lpstr>
      <vt:lpstr>Loop Information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Western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Jessell</dc:creator>
  <cp:lastModifiedBy>Mark Jessell</cp:lastModifiedBy>
  <cp:revision>267</cp:revision>
  <dcterms:created xsi:type="dcterms:W3CDTF">2019-12-08T13:09:37Z</dcterms:created>
  <dcterms:modified xsi:type="dcterms:W3CDTF">2023-07-14T06:43:44Z</dcterms:modified>
</cp:coreProperties>
</file>